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Poppins Bold" charset="1" panose="00000800000000000000"/>
      <p:regular r:id="rId37"/>
    </p:embeddedFont>
    <p:embeddedFont>
      <p:font typeface="Open Sauce" charset="1" panose="00000500000000000000"/>
      <p:regular r:id="rId38"/>
    </p:embeddedFont>
    <p:embeddedFont>
      <p:font typeface="Open Sauce Bold" charset="1" panose="000008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3.png" Type="http://schemas.openxmlformats.org/officeDocument/2006/relationships/image"/><Relationship Id="rId4" Target="../media/image5.png" Type="http://schemas.openxmlformats.org/officeDocument/2006/relationships/image"/><Relationship Id="rId5"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3.png" Type="http://schemas.openxmlformats.org/officeDocument/2006/relationships/image"/><Relationship Id="rId4" Target="../media/image5.png" Type="http://schemas.openxmlformats.org/officeDocument/2006/relationships/image"/><Relationship Id="rId5"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3.png" Type="http://schemas.openxmlformats.org/officeDocument/2006/relationships/image"/><Relationship Id="rId4" Target="../media/image5.png" Type="http://schemas.openxmlformats.org/officeDocument/2006/relationships/image"/><Relationship Id="rId5" Target="../media/image3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3.png" Type="http://schemas.openxmlformats.org/officeDocument/2006/relationships/image"/><Relationship Id="rId4" Target="../media/image5.png" Type="http://schemas.openxmlformats.org/officeDocument/2006/relationships/image"/><Relationship Id="rId5" Target="../media/image3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3.png" Type="http://schemas.openxmlformats.org/officeDocument/2006/relationships/image"/><Relationship Id="rId4" Target="../media/image5.png" Type="http://schemas.openxmlformats.org/officeDocument/2006/relationships/image"/><Relationship Id="rId5" Target="../media/image3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9.jpeg" Type="http://schemas.openxmlformats.org/officeDocument/2006/relationships/image"/><Relationship Id="rId5" Target="../media/image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4.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4.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jpe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4.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2.pn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725" r="-19424" b="-20725"/>
            </a:stretch>
          </a:blipFill>
        </p:spPr>
      </p:sp>
      <p:sp>
        <p:nvSpPr>
          <p:cNvPr name="Freeform 3" id="3"/>
          <p:cNvSpPr/>
          <p:nvPr/>
        </p:nvSpPr>
        <p:spPr>
          <a:xfrm flipH="false" flipV="false" rot="-5400000">
            <a:off x="9144000" y="130903"/>
            <a:ext cx="10156097" cy="10156097"/>
          </a:xfrm>
          <a:custGeom>
            <a:avLst/>
            <a:gdLst/>
            <a:ahLst/>
            <a:cxnLst/>
            <a:rect r="r" b="b" t="t" l="l"/>
            <a:pathLst>
              <a:path h="10156097" w="10156097">
                <a:moveTo>
                  <a:pt x="0" y="0"/>
                </a:moveTo>
                <a:lnTo>
                  <a:pt x="10156097" y="0"/>
                </a:lnTo>
                <a:lnTo>
                  <a:pt x="10156097" y="10156097"/>
                </a:lnTo>
                <a:lnTo>
                  <a:pt x="0" y="10156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990162" y="130903"/>
            <a:ext cx="10156097" cy="10156097"/>
          </a:xfrm>
          <a:custGeom>
            <a:avLst/>
            <a:gdLst/>
            <a:ahLst/>
            <a:cxnLst/>
            <a:rect r="r" b="b" t="t" l="l"/>
            <a:pathLst>
              <a:path h="10156097" w="10156097">
                <a:moveTo>
                  <a:pt x="0" y="0"/>
                </a:moveTo>
                <a:lnTo>
                  <a:pt x="10156097" y="0"/>
                </a:lnTo>
                <a:lnTo>
                  <a:pt x="10156097" y="10156097"/>
                </a:lnTo>
                <a:lnTo>
                  <a:pt x="0" y="10156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56186">
            <a:off x="-1837132" y="6782224"/>
            <a:ext cx="5731664" cy="6204778"/>
          </a:xfrm>
          <a:custGeom>
            <a:avLst/>
            <a:gdLst/>
            <a:ahLst/>
            <a:cxnLst/>
            <a:rect r="r" b="b" t="t" l="l"/>
            <a:pathLst>
              <a:path h="6204778" w="5731664">
                <a:moveTo>
                  <a:pt x="0" y="0"/>
                </a:moveTo>
                <a:lnTo>
                  <a:pt x="5731664" y="0"/>
                </a:lnTo>
                <a:lnTo>
                  <a:pt x="5731664" y="6204778"/>
                </a:lnTo>
                <a:lnTo>
                  <a:pt x="0" y="6204778"/>
                </a:lnTo>
                <a:lnTo>
                  <a:pt x="0" y="0"/>
                </a:lnTo>
                <a:close/>
              </a:path>
            </a:pathLst>
          </a:custGeom>
          <a:blipFill>
            <a:blip r:embed="rId5"/>
            <a:stretch>
              <a:fillRect l="0" t="0" r="0" b="0"/>
            </a:stretch>
          </a:blipFill>
        </p:spPr>
      </p:sp>
      <p:sp>
        <p:nvSpPr>
          <p:cNvPr name="Freeform 6" id="6"/>
          <p:cNvSpPr/>
          <p:nvPr/>
        </p:nvSpPr>
        <p:spPr>
          <a:xfrm flipH="false" flipV="false" rot="-9703857">
            <a:off x="14225045" y="-2131308"/>
            <a:ext cx="5963343" cy="6571177"/>
          </a:xfrm>
          <a:custGeom>
            <a:avLst/>
            <a:gdLst/>
            <a:ahLst/>
            <a:cxnLst/>
            <a:rect r="r" b="b" t="t" l="l"/>
            <a:pathLst>
              <a:path h="6571177" w="5963343">
                <a:moveTo>
                  <a:pt x="0" y="0"/>
                </a:moveTo>
                <a:lnTo>
                  <a:pt x="5963343" y="0"/>
                </a:lnTo>
                <a:lnTo>
                  <a:pt x="5963343" y="6571177"/>
                </a:lnTo>
                <a:lnTo>
                  <a:pt x="0" y="6571177"/>
                </a:lnTo>
                <a:lnTo>
                  <a:pt x="0" y="0"/>
                </a:lnTo>
                <a:close/>
              </a:path>
            </a:pathLst>
          </a:custGeom>
          <a:blipFill>
            <a:blip r:embed="rId6"/>
            <a:stretch>
              <a:fillRect l="0" t="0" r="0" b="0"/>
            </a:stretch>
          </a:blipFill>
        </p:spPr>
      </p:sp>
      <p:sp>
        <p:nvSpPr>
          <p:cNvPr name="TextBox 7" id="7"/>
          <p:cNvSpPr txBox="true"/>
          <p:nvPr/>
        </p:nvSpPr>
        <p:spPr>
          <a:xfrm rot="0">
            <a:off x="1317295" y="3561861"/>
            <a:ext cx="14970905" cy="3001353"/>
          </a:xfrm>
          <a:prstGeom prst="rect">
            <a:avLst/>
          </a:prstGeom>
        </p:spPr>
        <p:txBody>
          <a:bodyPr anchor="t" rtlCol="false" tIns="0" lIns="0" bIns="0" rIns="0">
            <a:spAutoFit/>
          </a:bodyPr>
          <a:lstStyle/>
          <a:p>
            <a:pPr algn="ctr">
              <a:lnSpc>
                <a:spcPts val="7847"/>
              </a:lnSpc>
            </a:pPr>
            <a:r>
              <a:rPr lang="en-US" b="true" sz="5605">
                <a:solidFill>
                  <a:srgbClr val="FFFBF7"/>
                </a:solidFill>
                <a:latin typeface="Poppins Bold"/>
                <a:ea typeface="Poppins Bold"/>
                <a:cs typeface="Poppins Bold"/>
                <a:sym typeface="Poppins Bold"/>
              </a:rPr>
              <a:t>BOOSTING AGRICULTURAL COMPANY PROFITS: SALES DATABASE ANALYSIS (2012-2022)</a:t>
            </a:r>
          </a:p>
        </p:txBody>
      </p:sp>
      <p:sp>
        <p:nvSpPr>
          <p:cNvPr name="TextBox 8" id="8"/>
          <p:cNvSpPr txBox="true"/>
          <p:nvPr/>
        </p:nvSpPr>
        <p:spPr>
          <a:xfrm rot="0">
            <a:off x="3383447" y="7458946"/>
            <a:ext cx="10838601" cy="523875"/>
          </a:xfrm>
          <a:prstGeom prst="rect">
            <a:avLst/>
          </a:prstGeom>
        </p:spPr>
        <p:txBody>
          <a:bodyPr anchor="t" rtlCol="false" tIns="0" lIns="0" bIns="0" rIns="0">
            <a:spAutoFit/>
          </a:bodyPr>
          <a:lstStyle/>
          <a:p>
            <a:pPr algn="ctr">
              <a:lnSpc>
                <a:spcPts val="4200"/>
              </a:lnSpc>
            </a:pPr>
            <a:r>
              <a:rPr lang="en-US" sz="3000" spc="1682">
                <a:solidFill>
                  <a:srgbClr val="FFFBF7"/>
                </a:solidFill>
                <a:latin typeface="Open Sauce"/>
                <a:ea typeface="Open Sauce"/>
                <a:cs typeface="Open Sauce"/>
                <a:sym typeface="Open Sauce"/>
              </a:rPr>
              <a:t>DATA MINING PROJECT</a:t>
            </a:r>
          </a:p>
        </p:txBody>
      </p:sp>
      <p:sp>
        <p:nvSpPr>
          <p:cNvPr name="TextBox 9" id="9"/>
          <p:cNvSpPr txBox="true"/>
          <p:nvPr/>
        </p:nvSpPr>
        <p:spPr>
          <a:xfrm rot="0">
            <a:off x="-1915660" y="519974"/>
            <a:ext cx="5005012" cy="497091"/>
          </a:xfrm>
          <a:prstGeom prst="rect">
            <a:avLst/>
          </a:prstGeom>
        </p:spPr>
        <p:txBody>
          <a:bodyPr anchor="t" rtlCol="false" tIns="0" lIns="0" bIns="0" rIns="0">
            <a:spAutoFit/>
          </a:bodyPr>
          <a:lstStyle/>
          <a:p>
            <a:pPr algn="r">
              <a:lnSpc>
                <a:spcPts val="4096"/>
              </a:lnSpc>
            </a:pPr>
            <a:r>
              <a:rPr lang="en-US" b="true" sz="2926" spc="421">
                <a:solidFill>
                  <a:srgbClr val="FFFBF7"/>
                </a:solidFill>
                <a:latin typeface="Open Sauce Bold"/>
                <a:ea typeface="Open Sauce Bold"/>
                <a:cs typeface="Open Sauce Bold"/>
                <a:sym typeface="Open Sauce Bold"/>
              </a:rPr>
              <a:t>ENSIA</a:t>
            </a:r>
          </a:p>
        </p:txBody>
      </p:sp>
      <p:sp>
        <p:nvSpPr>
          <p:cNvPr name="Freeform 10" id="10"/>
          <p:cNvSpPr/>
          <p:nvPr/>
        </p:nvSpPr>
        <p:spPr>
          <a:xfrm flipH="false" flipV="false" rot="0">
            <a:off x="586846" y="588759"/>
            <a:ext cx="883708" cy="428305"/>
          </a:xfrm>
          <a:custGeom>
            <a:avLst/>
            <a:gdLst/>
            <a:ahLst/>
            <a:cxnLst/>
            <a:rect r="r" b="b" t="t" l="l"/>
            <a:pathLst>
              <a:path h="428305" w="883708">
                <a:moveTo>
                  <a:pt x="0" y="0"/>
                </a:moveTo>
                <a:lnTo>
                  <a:pt x="883708" y="0"/>
                </a:lnTo>
                <a:lnTo>
                  <a:pt x="883708" y="428306"/>
                </a:lnTo>
                <a:lnTo>
                  <a:pt x="0" y="4283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14192609" y="7630700"/>
            <a:ext cx="4179033" cy="4523987"/>
          </a:xfrm>
          <a:custGeom>
            <a:avLst/>
            <a:gdLst/>
            <a:ahLst/>
            <a:cxnLst/>
            <a:rect r="r" b="b" t="t" l="l"/>
            <a:pathLst>
              <a:path h="4523987" w="4179033">
                <a:moveTo>
                  <a:pt x="0" y="0"/>
                </a:moveTo>
                <a:lnTo>
                  <a:pt x="4179033" y="0"/>
                </a:lnTo>
                <a:lnTo>
                  <a:pt x="4179033"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8" id="8"/>
          <p:cNvSpPr/>
          <p:nvPr/>
        </p:nvSpPr>
        <p:spPr>
          <a:xfrm flipH="false" flipV="false" rot="0">
            <a:off x="2549077" y="5444108"/>
            <a:ext cx="11301259" cy="2669922"/>
          </a:xfrm>
          <a:custGeom>
            <a:avLst/>
            <a:gdLst/>
            <a:ahLst/>
            <a:cxnLst/>
            <a:rect r="r" b="b" t="t" l="l"/>
            <a:pathLst>
              <a:path h="2669922" w="11301259">
                <a:moveTo>
                  <a:pt x="0" y="0"/>
                </a:moveTo>
                <a:lnTo>
                  <a:pt x="11301259" y="0"/>
                </a:lnTo>
                <a:lnTo>
                  <a:pt x="11301259" y="2669922"/>
                </a:lnTo>
                <a:lnTo>
                  <a:pt x="0" y="2669922"/>
                </a:lnTo>
                <a:lnTo>
                  <a:pt x="0" y="0"/>
                </a:lnTo>
                <a:close/>
              </a:path>
            </a:pathLst>
          </a:custGeom>
          <a:blipFill>
            <a:blip r:embed="rId6"/>
            <a:stretch>
              <a:fillRect l="0" t="0" r="0" b="0"/>
            </a:stretch>
          </a:blipFill>
        </p:spPr>
      </p:sp>
      <p:sp>
        <p:nvSpPr>
          <p:cNvPr name="TextBox 9" id="9"/>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GENERAL DATA CLEANING</a:t>
            </a:r>
          </a:p>
        </p:txBody>
      </p:sp>
      <p:sp>
        <p:nvSpPr>
          <p:cNvPr name="TextBox 10" id="10"/>
          <p:cNvSpPr txBox="true"/>
          <p:nvPr/>
        </p:nvSpPr>
        <p:spPr>
          <a:xfrm rot="0">
            <a:off x="5509053" y="1905011"/>
            <a:ext cx="6907164" cy="413733"/>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Step 4: Handling Categorical Data</a:t>
            </a:r>
          </a:p>
        </p:txBody>
      </p:sp>
      <p:sp>
        <p:nvSpPr>
          <p:cNvPr name="TextBox 11" id="11"/>
          <p:cNvSpPr txBox="true"/>
          <p:nvPr/>
        </p:nvSpPr>
        <p:spPr>
          <a:xfrm rot="0">
            <a:off x="1373637" y="2943818"/>
            <a:ext cx="5680847" cy="413733"/>
          </a:xfrm>
          <a:prstGeom prst="rect">
            <a:avLst/>
          </a:prstGeom>
        </p:spPr>
        <p:txBody>
          <a:bodyPr anchor="t" rtlCol="false" tIns="0" lIns="0" bIns="0" rIns="0">
            <a:spAutoFit/>
          </a:bodyPr>
          <a:lstStyle/>
          <a:p>
            <a:pPr algn="l">
              <a:lnSpc>
                <a:spcPts val="3297"/>
              </a:lnSpc>
            </a:pPr>
            <a:r>
              <a:rPr lang="en-US" sz="3024" spc="-117">
                <a:solidFill>
                  <a:srgbClr val="0B5304"/>
                </a:solidFill>
                <a:latin typeface="Open Sauce"/>
                <a:ea typeface="Open Sauce"/>
                <a:cs typeface="Open Sauce"/>
                <a:sym typeface="Open Sauce"/>
              </a:rPr>
              <a:t>1.Standardize 'TypeEffet'</a:t>
            </a:r>
          </a:p>
        </p:txBody>
      </p:sp>
      <p:sp>
        <p:nvSpPr>
          <p:cNvPr name="TextBox 12" id="12"/>
          <p:cNvSpPr txBox="true"/>
          <p:nvPr/>
        </p:nvSpPr>
        <p:spPr>
          <a:xfrm rot="0">
            <a:off x="1373637" y="3982625"/>
            <a:ext cx="9762963" cy="1232883"/>
          </a:xfrm>
          <a:prstGeom prst="rect">
            <a:avLst/>
          </a:prstGeom>
        </p:spPr>
        <p:txBody>
          <a:bodyPr anchor="t" rtlCol="false" tIns="0" lIns="0" bIns="0" rIns="0">
            <a:spAutoFit/>
          </a:bodyPr>
          <a:lstStyle/>
          <a:p>
            <a:pPr algn="l" marL="653076" indent="-326538" lvl="1">
              <a:lnSpc>
                <a:spcPts val="3297"/>
              </a:lnSpc>
              <a:buFont typeface="Arial"/>
              <a:buChar char="•"/>
            </a:pPr>
            <a:r>
              <a:rPr lang="en-US" sz="3024" spc="-117">
                <a:solidFill>
                  <a:srgbClr val="0B5304"/>
                </a:solidFill>
                <a:latin typeface="Open Sauce"/>
                <a:ea typeface="Open Sauce"/>
                <a:cs typeface="Open Sauce"/>
                <a:sym typeface="Open Sauce"/>
              </a:rPr>
              <a:t>seemed to have consistent values :["Bon d'entrée" 'Bon de sortie' 'Bon de livraison' 'Bon de réception']</a:t>
            </a:r>
          </a:p>
          <a:p>
            <a:pPr algn="l">
              <a:lnSpc>
                <a:spcPts val="329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14192609" y="7630700"/>
            <a:ext cx="4179033" cy="4523987"/>
          </a:xfrm>
          <a:custGeom>
            <a:avLst/>
            <a:gdLst/>
            <a:ahLst/>
            <a:cxnLst/>
            <a:rect r="r" b="b" t="t" l="l"/>
            <a:pathLst>
              <a:path h="4523987" w="4179033">
                <a:moveTo>
                  <a:pt x="0" y="0"/>
                </a:moveTo>
                <a:lnTo>
                  <a:pt x="4179033" y="0"/>
                </a:lnTo>
                <a:lnTo>
                  <a:pt x="4179033"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8" id="8"/>
          <p:cNvSpPr/>
          <p:nvPr/>
        </p:nvSpPr>
        <p:spPr>
          <a:xfrm flipH="false" flipV="false" rot="0">
            <a:off x="11559887" y="3347024"/>
            <a:ext cx="5265443" cy="6101665"/>
          </a:xfrm>
          <a:custGeom>
            <a:avLst/>
            <a:gdLst/>
            <a:ahLst/>
            <a:cxnLst/>
            <a:rect r="r" b="b" t="t" l="l"/>
            <a:pathLst>
              <a:path h="6101665" w="5265443">
                <a:moveTo>
                  <a:pt x="0" y="0"/>
                </a:moveTo>
                <a:lnTo>
                  <a:pt x="5265443" y="0"/>
                </a:lnTo>
                <a:lnTo>
                  <a:pt x="5265443" y="6101666"/>
                </a:lnTo>
                <a:lnTo>
                  <a:pt x="0" y="6101666"/>
                </a:lnTo>
                <a:lnTo>
                  <a:pt x="0" y="0"/>
                </a:lnTo>
                <a:close/>
              </a:path>
            </a:pathLst>
          </a:custGeom>
          <a:blipFill>
            <a:blip r:embed="rId6"/>
            <a:stretch>
              <a:fillRect l="0" t="0" r="0" b="0"/>
            </a:stretch>
          </a:blipFill>
        </p:spPr>
      </p:sp>
      <p:sp>
        <p:nvSpPr>
          <p:cNvPr name="TextBox 9" id="9"/>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GENERAL DATA CLEANING</a:t>
            </a:r>
          </a:p>
        </p:txBody>
      </p:sp>
      <p:sp>
        <p:nvSpPr>
          <p:cNvPr name="TextBox 10" id="10"/>
          <p:cNvSpPr txBox="true"/>
          <p:nvPr/>
        </p:nvSpPr>
        <p:spPr>
          <a:xfrm rot="0">
            <a:off x="5509053" y="1905011"/>
            <a:ext cx="6907164" cy="413733"/>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Step 5: Analysis of Column Importance</a:t>
            </a:r>
          </a:p>
        </p:txBody>
      </p:sp>
      <p:sp>
        <p:nvSpPr>
          <p:cNvPr name="TextBox 11" id="11"/>
          <p:cNvSpPr txBox="true"/>
          <p:nvPr/>
        </p:nvSpPr>
        <p:spPr>
          <a:xfrm rot="0">
            <a:off x="1028700" y="3385124"/>
            <a:ext cx="9762963" cy="823308"/>
          </a:xfrm>
          <a:prstGeom prst="rect">
            <a:avLst/>
          </a:prstGeom>
        </p:spPr>
        <p:txBody>
          <a:bodyPr anchor="t" rtlCol="false" tIns="0" lIns="0" bIns="0" rIns="0">
            <a:spAutoFit/>
          </a:bodyPr>
          <a:lstStyle/>
          <a:p>
            <a:pPr algn="l" marL="653076" indent="-326538" lvl="1">
              <a:lnSpc>
                <a:spcPts val="3297"/>
              </a:lnSpc>
              <a:buFont typeface="Arial"/>
              <a:buChar char="•"/>
            </a:pPr>
            <a:r>
              <a:rPr lang="en-US" sz="3024" spc="-117">
                <a:solidFill>
                  <a:srgbClr val="0B5304"/>
                </a:solidFill>
                <a:latin typeface="Open Sauce"/>
                <a:ea typeface="Open Sauce"/>
                <a:cs typeface="Open Sauce"/>
                <a:sym typeface="Open Sauce"/>
              </a:rPr>
              <a:t>the colum code product had alot of missing values </a:t>
            </a:r>
          </a:p>
          <a:p>
            <a:pPr algn="l">
              <a:lnSpc>
                <a:spcPts val="3297"/>
              </a:lnSpc>
            </a:pPr>
          </a:p>
        </p:txBody>
      </p:sp>
      <p:sp>
        <p:nvSpPr>
          <p:cNvPr name="TextBox 12" id="12"/>
          <p:cNvSpPr txBox="true"/>
          <p:nvPr/>
        </p:nvSpPr>
        <p:spPr>
          <a:xfrm rot="0">
            <a:off x="1196819" y="4656107"/>
            <a:ext cx="9762963" cy="561053"/>
          </a:xfrm>
          <a:prstGeom prst="rect">
            <a:avLst/>
          </a:prstGeom>
        </p:spPr>
        <p:txBody>
          <a:bodyPr anchor="t" rtlCol="false" tIns="0" lIns="0" bIns="0" rIns="0">
            <a:spAutoFit/>
          </a:bodyPr>
          <a:lstStyle/>
          <a:p>
            <a:pPr algn="l">
              <a:lnSpc>
                <a:spcPts val="4387"/>
              </a:lnSpc>
            </a:pPr>
            <a:r>
              <a:rPr lang="en-US" sz="4024" spc="-156">
                <a:solidFill>
                  <a:srgbClr val="0B5304"/>
                </a:solidFill>
                <a:latin typeface="Open Sauce"/>
                <a:ea typeface="Open Sauce"/>
                <a:cs typeface="Open Sauce"/>
                <a:sym typeface="Open Sauce"/>
              </a:rPr>
              <a:t>Our approach </a:t>
            </a:r>
          </a:p>
        </p:txBody>
      </p:sp>
      <p:sp>
        <p:nvSpPr>
          <p:cNvPr name="TextBox 13" id="13"/>
          <p:cNvSpPr txBox="true"/>
          <p:nvPr/>
        </p:nvSpPr>
        <p:spPr>
          <a:xfrm rot="0">
            <a:off x="1196819" y="5569142"/>
            <a:ext cx="7551108" cy="3805511"/>
          </a:xfrm>
          <a:prstGeom prst="rect">
            <a:avLst/>
          </a:prstGeom>
        </p:spPr>
        <p:txBody>
          <a:bodyPr anchor="t" rtlCol="false" tIns="0" lIns="0" bIns="0" rIns="0">
            <a:spAutoFit/>
          </a:bodyPr>
          <a:lstStyle/>
          <a:p>
            <a:pPr algn="l" marL="505118" indent="-252559" lvl="1">
              <a:lnSpc>
                <a:spcPts val="2550"/>
              </a:lnSpc>
              <a:buFont typeface="Arial"/>
              <a:buChar char="•"/>
            </a:pPr>
            <a:r>
              <a:rPr lang="en-US" sz="2339" spc="-91">
                <a:solidFill>
                  <a:srgbClr val="0B5304"/>
                </a:solidFill>
                <a:latin typeface="Open Sauce"/>
                <a:ea typeface="Open Sauce"/>
                <a:cs typeface="Open Sauce"/>
                <a:sym typeface="Open Sauce"/>
              </a:rPr>
              <a:t>Assess Missing Values: The column contains a large number of missing values.</a:t>
            </a:r>
          </a:p>
          <a:p>
            <a:pPr algn="l">
              <a:lnSpc>
                <a:spcPts val="2550"/>
              </a:lnSpc>
            </a:pPr>
          </a:p>
          <a:p>
            <a:pPr algn="l" marL="505118" indent="-252559" lvl="1">
              <a:lnSpc>
                <a:spcPts val="2550"/>
              </a:lnSpc>
              <a:buFont typeface="Arial"/>
              <a:buChar char="•"/>
            </a:pPr>
            <a:r>
              <a:rPr lang="en-US" sz="2339" spc="-91">
                <a:solidFill>
                  <a:srgbClr val="0B5304"/>
                </a:solidFill>
                <a:latin typeface="Open Sauce"/>
                <a:ea typeface="Open Sauce"/>
                <a:cs typeface="Open Sauce"/>
                <a:sym typeface="Open Sauce"/>
              </a:rPr>
              <a:t>Check Uniqueness with Produit_Designation  and DetailEffet_Designation</a:t>
            </a:r>
          </a:p>
          <a:p>
            <a:pPr algn="l">
              <a:lnSpc>
                <a:spcPts val="2550"/>
              </a:lnSpc>
            </a:pPr>
          </a:p>
          <a:p>
            <a:pPr algn="l" marL="505118" indent="-252559" lvl="1">
              <a:lnSpc>
                <a:spcPts val="2550"/>
              </a:lnSpc>
              <a:buFont typeface="Arial"/>
              <a:buChar char="•"/>
            </a:pPr>
            <a:r>
              <a:rPr lang="en-US" sz="2339" spc="-91">
                <a:solidFill>
                  <a:srgbClr val="0B5304"/>
                </a:solidFill>
                <a:latin typeface="Open Sauce"/>
                <a:ea typeface="Open Sauce"/>
                <a:cs typeface="Open Sauce"/>
                <a:sym typeface="Open Sauce"/>
              </a:rPr>
              <a:t>Decision: Since Code Produit is not a unique identifier and does not provide significant value for analysis, we choose to drop the column rather than removing rows with missing values, which could lead to unnecessary data loss.</a:t>
            </a:r>
          </a:p>
          <a:p>
            <a:pPr algn="l">
              <a:lnSpc>
                <a:spcPts val="255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14192609" y="7630700"/>
            <a:ext cx="4179033" cy="4523987"/>
          </a:xfrm>
          <a:custGeom>
            <a:avLst/>
            <a:gdLst/>
            <a:ahLst/>
            <a:cxnLst/>
            <a:rect r="r" b="b" t="t" l="l"/>
            <a:pathLst>
              <a:path h="4523987" w="4179033">
                <a:moveTo>
                  <a:pt x="0" y="0"/>
                </a:moveTo>
                <a:lnTo>
                  <a:pt x="4179033" y="0"/>
                </a:lnTo>
                <a:lnTo>
                  <a:pt x="4179033"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8" id="8"/>
          <p:cNvSpPr/>
          <p:nvPr/>
        </p:nvSpPr>
        <p:spPr>
          <a:xfrm flipH="false" flipV="false" rot="0">
            <a:off x="9757768" y="3599042"/>
            <a:ext cx="7501532" cy="3122513"/>
          </a:xfrm>
          <a:custGeom>
            <a:avLst/>
            <a:gdLst/>
            <a:ahLst/>
            <a:cxnLst/>
            <a:rect r="r" b="b" t="t" l="l"/>
            <a:pathLst>
              <a:path h="3122513" w="7501532">
                <a:moveTo>
                  <a:pt x="0" y="0"/>
                </a:moveTo>
                <a:lnTo>
                  <a:pt x="7501532" y="0"/>
                </a:lnTo>
                <a:lnTo>
                  <a:pt x="7501532" y="3122513"/>
                </a:lnTo>
                <a:lnTo>
                  <a:pt x="0" y="3122513"/>
                </a:lnTo>
                <a:lnTo>
                  <a:pt x="0" y="0"/>
                </a:lnTo>
                <a:close/>
              </a:path>
            </a:pathLst>
          </a:custGeom>
          <a:blipFill>
            <a:blip r:embed="rId6"/>
            <a:stretch>
              <a:fillRect l="0" t="0" r="0" b="0"/>
            </a:stretch>
          </a:blipFill>
        </p:spPr>
      </p:sp>
      <p:sp>
        <p:nvSpPr>
          <p:cNvPr name="Freeform 9" id="9"/>
          <p:cNvSpPr/>
          <p:nvPr/>
        </p:nvSpPr>
        <p:spPr>
          <a:xfrm flipH="false" flipV="false" rot="0">
            <a:off x="9144000" y="6904854"/>
            <a:ext cx="8926855" cy="3213668"/>
          </a:xfrm>
          <a:custGeom>
            <a:avLst/>
            <a:gdLst/>
            <a:ahLst/>
            <a:cxnLst/>
            <a:rect r="r" b="b" t="t" l="l"/>
            <a:pathLst>
              <a:path h="3213668" w="8926855">
                <a:moveTo>
                  <a:pt x="0" y="0"/>
                </a:moveTo>
                <a:lnTo>
                  <a:pt x="8926855" y="0"/>
                </a:lnTo>
                <a:lnTo>
                  <a:pt x="8926855" y="3213667"/>
                </a:lnTo>
                <a:lnTo>
                  <a:pt x="0" y="3213667"/>
                </a:lnTo>
                <a:lnTo>
                  <a:pt x="0" y="0"/>
                </a:lnTo>
                <a:close/>
              </a:path>
            </a:pathLst>
          </a:custGeom>
          <a:blipFill>
            <a:blip r:embed="rId7"/>
            <a:stretch>
              <a:fillRect l="0" t="0" r="0" b="0"/>
            </a:stretch>
          </a:blipFill>
        </p:spPr>
      </p:sp>
      <p:sp>
        <p:nvSpPr>
          <p:cNvPr name="TextBox 10" id="10"/>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GENERAL DATA CLEANING</a:t>
            </a:r>
          </a:p>
        </p:txBody>
      </p:sp>
      <p:sp>
        <p:nvSpPr>
          <p:cNvPr name="TextBox 11" id="11"/>
          <p:cNvSpPr txBox="true"/>
          <p:nvPr/>
        </p:nvSpPr>
        <p:spPr>
          <a:xfrm rot="0">
            <a:off x="5509053" y="1905011"/>
            <a:ext cx="6907164" cy="413733"/>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Step 5: Analysis of Column Importance</a:t>
            </a:r>
          </a:p>
        </p:txBody>
      </p:sp>
      <p:sp>
        <p:nvSpPr>
          <p:cNvPr name="TextBox 12" id="12"/>
          <p:cNvSpPr txBox="true"/>
          <p:nvPr/>
        </p:nvSpPr>
        <p:spPr>
          <a:xfrm rot="0">
            <a:off x="384542" y="2975759"/>
            <a:ext cx="11387516" cy="413733"/>
          </a:xfrm>
          <a:prstGeom prst="rect">
            <a:avLst/>
          </a:prstGeom>
        </p:spPr>
        <p:txBody>
          <a:bodyPr anchor="t" rtlCol="false" tIns="0" lIns="0" bIns="0" rIns="0">
            <a:spAutoFit/>
          </a:bodyPr>
          <a:lstStyle/>
          <a:p>
            <a:pPr algn="l" marL="653076" indent="-326538" lvl="1">
              <a:lnSpc>
                <a:spcPts val="3297"/>
              </a:lnSpc>
              <a:buFont typeface="Arial"/>
              <a:buChar char="•"/>
            </a:pPr>
            <a:r>
              <a:rPr lang="en-US" sz="3024" spc="-117">
                <a:solidFill>
                  <a:srgbClr val="0B5304"/>
                </a:solidFill>
                <a:latin typeface="Open Sauce"/>
                <a:ea typeface="Open Sauce"/>
                <a:cs typeface="Open Sauce"/>
                <a:sym typeface="Open Sauce"/>
              </a:rPr>
              <a:t> Assessing  Produit_Designation and DetailEffet_Designation</a:t>
            </a:r>
          </a:p>
        </p:txBody>
      </p:sp>
      <p:sp>
        <p:nvSpPr>
          <p:cNvPr name="TextBox 13" id="13"/>
          <p:cNvSpPr txBox="true"/>
          <p:nvPr/>
        </p:nvSpPr>
        <p:spPr>
          <a:xfrm rot="0">
            <a:off x="792664" y="3751694"/>
            <a:ext cx="9762963" cy="561053"/>
          </a:xfrm>
          <a:prstGeom prst="rect">
            <a:avLst/>
          </a:prstGeom>
        </p:spPr>
        <p:txBody>
          <a:bodyPr anchor="t" rtlCol="false" tIns="0" lIns="0" bIns="0" rIns="0">
            <a:spAutoFit/>
          </a:bodyPr>
          <a:lstStyle/>
          <a:p>
            <a:pPr algn="l">
              <a:lnSpc>
                <a:spcPts val="4387"/>
              </a:lnSpc>
            </a:pPr>
            <a:r>
              <a:rPr lang="en-US" sz="4024" spc="-156">
                <a:solidFill>
                  <a:srgbClr val="0B5304"/>
                </a:solidFill>
                <a:latin typeface="Open Sauce"/>
                <a:ea typeface="Open Sauce"/>
                <a:cs typeface="Open Sauce"/>
                <a:sym typeface="Open Sauce"/>
              </a:rPr>
              <a:t>Our approach </a:t>
            </a:r>
          </a:p>
        </p:txBody>
      </p:sp>
      <p:sp>
        <p:nvSpPr>
          <p:cNvPr name="TextBox 14" id="14"/>
          <p:cNvSpPr txBox="true"/>
          <p:nvPr/>
        </p:nvSpPr>
        <p:spPr>
          <a:xfrm rot="0">
            <a:off x="586846" y="4655646"/>
            <a:ext cx="7551108" cy="3805511"/>
          </a:xfrm>
          <a:prstGeom prst="rect">
            <a:avLst/>
          </a:prstGeom>
        </p:spPr>
        <p:txBody>
          <a:bodyPr anchor="t" rtlCol="false" tIns="0" lIns="0" bIns="0" rIns="0">
            <a:spAutoFit/>
          </a:bodyPr>
          <a:lstStyle/>
          <a:p>
            <a:pPr algn="l" marL="505118" indent="-252559" lvl="1">
              <a:lnSpc>
                <a:spcPts val="2550"/>
              </a:lnSpc>
              <a:buFont typeface="Arial"/>
              <a:buChar char="•"/>
            </a:pPr>
            <a:r>
              <a:rPr lang="en-US" sz="2339" spc="-91">
                <a:solidFill>
                  <a:srgbClr val="0B5304"/>
                </a:solidFill>
                <a:latin typeface="Open Sauce"/>
                <a:ea typeface="Open Sauce"/>
                <a:cs typeface="Open Sauce"/>
                <a:sym typeface="Open Sauce"/>
              </a:rPr>
              <a:t>Checked that both columns had consistent prefixes, confirming they were anonymized similarly.</a:t>
            </a:r>
          </a:p>
          <a:p>
            <a:pPr algn="l" marL="505118" indent="-252559" lvl="1">
              <a:lnSpc>
                <a:spcPts val="2550"/>
              </a:lnSpc>
              <a:buFont typeface="Arial"/>
              <a:buChar char="•"/>
            </a:pPr>
            <a:r>
              <a:rPr lang="en-US" sz="2339" spc="-91">
                <a:solidFill>
                  <a:srgbClr val="0B5304"/>
                </a:solidFill>
                <a:latin typeface="Open Sauce"/>
                <a:ea typeface="Open Sauce"/>
                <a:cs typeface="Open Sauce"/>
                <a:sym typeface="Open Sauce"/>
              </a:rPr>
              <a:t>Removed the prefixes and found that the columns were not identical after cleaning.</a:t>
            </a:r>
          </a:p>
          <a:p>
            <a:pPr algn="l" marL="505118" indent="-252559" lvl="1">
              <a:lnSpc>
                <a:spcPts val="2550"/>
              </a:lnSpc>
              <a:buFont typeface="Arial"/>
              <a:buChar char="•"/>
            </a:pPr>
            <a:r>
              <a:rPr lang="en-US" sz="2339" spc="-91">
                <a:solidFill>
                  <a:srgbClr val="0B5304"/>
                </a:solidFill>
                <a:latin typeface="Open Sauce"/>
                <a:ea typeface="Open Sauce"/>
                <a:cs typeface="Open Sauce"/>
                <a:sym typeface="Open Sauce"/>
              </a:rPr>
              <a:t>Analyzed the uniqueness of DetailEffet_Designation for each Produit_Designation. We found that 70.66% of Produit_Designation values uniquely determined a DetailEffet_Designation.</a:t>
            </a:r>
          </a:p>
          <a:p>
            <a:pPr algn="l" marL="505118" indent="-252559" lvl="1">
              <a:lnSpc>
                <a:spcPts val="2550"/>
              </a:lnSpc>
              <a:buFont typeface="Arial"/>
              <a:buChar char="•"/>
            </a:pPr>
            <a:r>
              <a:rPr lang="en-US" sz="2339" spc="-91">
                <a:solidFill>
                  <a:srgbClr val="0B5304"/>
                </a:solidFill>
                <a:latin typeface="Open Sauce"/>
                <a:ea typeface="Open Sauce"/>
                <a:cs typeface="Open Sauce"/>
                <a:sym typeface="Open Sauce"/>
              </a:rPr>
              <a:t>Since Produit_Designation can determine DetailEffet_Designation in most cases, we decided to drop the DetailEffet_Designation column.</a:t>
            </a:r>
          </a:p>
          <a:p>
            <a:pPr algn="l">
              <a:lnSpc>
                <a:spcPts val="255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14192609" y="7630700"/>
            <a:ext cx="4179033" cy="4523987"/>
          </a:xfrm>
          <a:custGeom>
            <a:avLst/>
            <a:gdLst/>
            <a:ahLst/>
            <a:cxnLst/>
            <a:rect r="r" b="b" t="t" l="l"/>
            <a:pathLst>
              <a:path h="4523987" w="4179033">
                <a:moveTo>
                  <a:pt x="0" y="0"/>
                </a:moveTo>
                <a:lnTo>
                  <a:pt x="4179033" y="0"/>
                </a:lnTo>
                <a:lnTo>
                  <a:pt x="4179033"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8" id="8"/>
          <p:cNvSpPr/>
          <p:nvPr/>
        </p:nvSpPr>
        <p:spPr>
          <a:xfrm flipH="false" flipV="false" rot="0">
            <a:off x="8640828" y="4008407"/>
            <a:ext cx="8618472" cy="2122299"/>
          </a:xfrm>
          <a:custGeom>
            <a:avLst/>
            <a:gdLst/>
            <a:ahLst/>
            <a:cxnLst/>
            <a:rect r="r" b="b" t="t" l="l"/>
            <a:pathLst>
              <a:path h="2122299" w="8618472">
                <a:moveTo>
                  <a:pt x="0" y="0"/>
                </a:moveTo>
                <a:lnTo>
                  <a:pt x="8618472" y="0"/>
                </a:lnTo>
                <a:lnTo>
                  <a:pt x="8618472" y="2122299"/>
                </a:lnTo>
                <a:lnTo>
                  <a:pt x="0" y="2122299"/>
                </a:lnTo>
                <a:lnTo>
                  <a:pt x="0" y="0"/>
                </a:lnTo>
                <a:close/>
              </a:path>
            </a:pathLst>
          </a:custGeom>
          <a:blipFill>
            <a:blip r:embed="rId6"/>
            <a:stretch>
              <a:fillRect l="0" t="0" r="0" b="0"/>
            </a:stretch>
          </a:blipFill>
        </p:spPr>
      </p:sp>
      <p:sp>
        <p:nvSpPr>
          <p:cNvPr name="Freeform 9" id="9"/>
          <p:cNvSpPr/>
          <p:nvPr/>
        </p:nvSpPr>
        <p:spPr>
          <a:xfrm flipH="false" flipV="false" rot="0">
            <a:off x="8640828" y="6560456"/>
            <a:ext cx="8620298" cy="2909351"/>
          </a:xfrm>
          <a:custGeom>
            <a:avLst/>
            <a:gdLst/>
            <a:ahLst/>
            <a:cxnLst/>
            <a:rect r="r" b="b" t="t" l="l"/>
            <a:pathLst>
              <a:path h="2909351" w="8620298">
                <a:moveTo>
                  <a:pt x="0" y="0"/>
                </a:moveTo>
                <a:lnTo>
                  <a:pt x="8620299" y="0"/>
                </a:lnTo>
                <a:lnTo>
                  <a:pt x="8620299" y="2909351"/>
                </a:lnTo>
                <a:lnTo>
                  <a:pt x="0" y="2909351"/>
                </a:lnTo>
                <a:lnTo>
                  <a:pt x="0" y="0"/>
                </a:lnTo>
                <a:close/>
              </a:path>
            </a:pathLst>
          </a:custGeom>
          <a:blipFill>
            <a:blip r:embed="rId7"/>
            <a:stretch>
              <a:fillRect l="0" t="0" r="0" b="0"/>
            </a:stretch>
          </a:blipFill>
        </p:spPr>
      </p:sp>
      <p:sp>
        <p:nvSpPr>
          <p:cNvPr name="TextBox 10" id="10"/>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SALES &amp; PROFIT ANALYSIS</a:t>
            </a:r>
          </a:p>
        </p:txBody>
      </p:sp>
      <p:sp>
        <p:nvSpPr>
          <p:cNvPr name="TextBox 11" id="11"/>
          <p:cNvSpPr txBox="true"/>
          <p:nvPr/>
        </p:nvSpPr>
        <p:spPr>
          <a:xfrm rot="0">
            <a:off x="5509053" y="1905011"/>
            <a:ext cx="6907164" cy="413733"/>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Step 1: PrixUnitaireTTC</a:t>
            </a:r>
          </a:p>
        </p:txBody>
      </p:sp>
      <p:sp>
        <p:nvSpPr>
          <p:cNvPr name="TextBox 12" id="12"/>
          <p:cNvSpPr txBox="true"/>
          <p:nvPr/>
        </p:nvSpPr>
        <p:spPr>
          <a:xfrm rot="0">
            <a:off x="384542" y="2975759"/>
            <a:ext cx="11387516" cy="413733"/>
          </a:xfrm>
          <a:prstGeom prst="rect">
            <a:avLst/>
          </a:prstGeom>
        </p:spPr>
        <p:txBody>
          <a:bodyPr anchor="t" rtlCol="false" tIns="0" lIns="0" bIns="0" rIns="0">
            <a:spAutoFit/>
          </a:bodyPr>
          <a:lstStyle/>
          <a:p>
            <a:pPr algn="l" marL="653076" indent="-326538" lvl="1">
              <a:lnSpc>
                <a:spcPts val="3297"/>
              </a:lnSpc>
              <a:buFont typeface="Arial"/>
              <a:buChar char="•"/>
            </a:pPr>
            <a:r>
              <a:rPr lang="en-US" sz="3024" spc="-117">
                <a:solidFill>
                  <a:srgbClr val="0B5304"/>
                </a:solidFill>
                <a:latin typeface="Open Sauce"/>
                <a:ea typeface="Open Sauce"/>
                <a:cs typeface="Open Sauce"/>
                <a:sym typeface="Open Sauce"/>
              </a:rPr>
              <a:t>it representce the price of a unit of the product </a:t>
            </a:r>
          </a:p>
        </p:txBody>
      </p:sp>
      <p:sp>
        <p:nvSpPr>
          <p:cNvPr name="TextBox 13" id="13"/>
          <p:cNvSpPr txBox="true"/>
          <p:nvPr/>
        </p:nvSpPr>
        <p:spPr>
          <a:xfrm rot="0">
            <a:off x="792664" y="3751694"/>
            <a:ext cx="9762963" cy="561053"/>
          </a:xfrm>
          <a:prstGeom prst="rect">
            <a:avLst/>
          </a:prstGeom>
        </p:spPr>
        <p:txBody>
          <a:bodyPr anchor="t" rtlCol="false" tIns="0" lIns="0" bIns="0" rIns="0">
            <a:spAutoFit/>
          </a:bodyPr>
          <a:lstStyle/>
          <a:p>
            <a:pPr algn="l">
              <a:lnSpc>
                <a:spcPts val="4387"/>
              </a:lnSpc>
            </a:pPr>
            <a:r>
              <a:rPr lang="en-US" sz="4024" spc="-156">
                <a:solidFill>
                  <a:srgbClr val="0B5304"/>
                </a:solidFill>
                <a:latin typeface="Open Sauce"/>
                <a:ea typeface="Open Sauce"/>
                <a:cs typeface="Open Sauce"/>
                <a:sym typeface="Open Sauce"/>
              </a:rPr>
              <a:t>Our approach </a:t>
            </a:r>
          </a:p>
        </p:txBody>
      </p:sp>
      <p:sp>
        <p:nvSpPr>
          <p:cNvPr name="TextBox 14" id="14"/>
          <p:cNvSpPr txBox="true"/>
          <p:nvPr/>
        </p:nvSpPr>
        <p:spPr>
          <a:xfrm rot="0">
            <a:off x="586846" y="4655646"/>
            <a:ext cx="7551108" cy="1904810"/>
          </a:xfrm>
          <a:prstGeom prst="rect">
            <a:avLst/>
          </a:prstGeom>
        </p:spPr>
        <p:txBody>
          <a:bodyPr anchor="t" rtlCol="false" tIns="0" lIns="0" bIns="0" rIns="0">
            <a:spAutoFit/>
          </a:bodyPr>
          <a:lstStyle/>
          <a:p>
            <a:pPr algn="l" marL="505118" indent="-252559" lvl="1">
              <a:lnSpc>
                <a:spcPts val="2550"/>
              </a:lnSpc>
              <a:buFont typeface="Arial"/>
              <a:buChar char="•"/>
            </a:pPr>
            <a:r>
              <a:rPr lang="en-US" sz="2339" spc="-91">
                <a:solidFill>
                  <a:srgbClr val="0B5304"/>
                </a:solidFill>
                <a:latin typeface="Open Sauce"/>
                <a:ea typeface="Open Sauce"/>
                <a:cs typeface="Open Sauce"/>
                <a:sym typeface="Open Sauce"/>
              </a:rPr>
              <a:t>Analyzing the reliability of the "PrixUnitaireTTC" column by focusing on potential outliers (values under 10).</a:t>
            </a:r>
          </a:p>
          <a:p>
            <a:pPr algn="l" marL="505118" indent="-252559" lvl="1">
              <a:lnSpc>
                <a:spcPts val="2550"/>
              </a:lnSpc>
              <a:buFont typeface="Arial"/>
              <a:buChar char="•"/>
            </a:pPr>
            <a:r>
              <a:rPr lang="en-US" sz="2339" spc="-91">
                <a:solidFill>
                  <a:srgbClr val="0B5304"/>
                </a:solidFill>
                <a:latin typeface="Open Sauce"/>
                <a:ea typeface="Open Sauce"/>
                <a:cs typeface="Open Sauce"/>
                <a:sym typeface="Open Sauce"/>
              </a:rPr>
              <a:t>Replacing the corrupted values (i.e., those under 10) with the mean of each "FamilleArticle" for each year.</a:t>
            </a:r>
          </a:p>
          <a:p>
            <a:pPr algn="l">
              <a:lnSpc>
                <a:spcPts val="255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14192609" y="7630700"/>
            <a:ext cx="4179033" cy="4523987"/>
          </a:xfrm>
          <a:custGeom>
            <a:avLst/>
            <a:gdLst/>
            <a:ahLst/>
            <a:cxnLst/>
            <a:rect r="r" b="b" t="t" l="l"/>
            <a:pathLst>
              <a:path h="4523987" w="4179033">
                <a:moveTo>
                  <a:pt x="0" y="0"/>
                </a:moveTo>
                <a:lnTo>
                  <a:pt x="4179033" y="0"/>
                </a:lnTo>
                <a:lnTo>
                  <a:pt x="4179033"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8" id="8"/>
          <p:cNvSpPr/>
          <p:nvPr/>
        </p:nvSpPr>
        <p:spPr>
          <a:xfrm flipH="false" flipV="false" rot="0">
            <a:off x="9472376" y="4682718"/>
            <a:ext cx="7611439" cy="921564"/>
          </a:xfrm>
          <a:custGeom>
            <a:avLst/>
            <a:gdLst/>
            <a:ahLst/>
            <a:cxnLst/>
            <a:rect r="r" b="b" t="t" l="l"/>
            <a:pathLst>
              <a:path h="921564" w="7611439">
                <a:moveTo>
                  <a:pt x="0" y="0"/>
                </a:moveTo>
                <a:lnTo>
                  <a:pt x="7611439" y="0"/>
                </a:lnTo>
                <a:lnTo>
                  <a:pt x="7611439" y="921564"/>
                </a:lnTo>
                <a:lnTo>
                  <a:pt x="0" y="921564"/>
                </a:lnTo>
                <a:lnTo>
                  <a:pt x="0" y="0"/>
                </a:lnTo>
                <a:close/>
              </a:path>
            </a:pathLst>
          </a:custGeom>
          <a:blipFill>
            <a:blip r:embed="rId6"/>
            <a:stretch>
              <a:fillRect l="0" t="0" r="0" b="0"/>
            </a:stretch>
          </a:blipFill>
        </p:spPr>
      </p:sp>
      <p:sp>
        <p:nvSpPr>
          <p:cNvPr name="TextBox 9" id="9"/>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SALES &amp; PROFIT ANALYSIS</a:t>
            </a:r>
          </a:p>
        </p:txBody>
      </p:sp>
      <p:sp>
        <p:nvSpPr>
          <p:cNvPr name="TextBox 10" id="10"/>
          <p:cNvSpPr txBox="true"/>
          <p:nvPr/>
        </p:nvSpPr>
        <p:spPr>
          <a:xfrm rot="0">
            <a:off x="5509053" y="1905011"/>
            <a:ext cx="6907164" cy="413733"/>
          </a:xfrm>
          <a:prstGeom prst="rect">
            <a:avLst/>
          </a:prstGeom>
        </p:spPr>
        <p:txBody>
          <a:bodyPr anchor="t" rtlCol="false" tIns="0" lIns="0" bIns="0" rIns="0">
            <a:spAutoFit/>
          </a:bodyPr>
          <a:lstStyle/>
          <a:p>
            <a:pPr algn="ctr">
              <a:lnSpc>
                <a:spcPts val="3297"/>
              </a:lnSpc>
            </a:pPr>
            <a:r>
              <a:rPr lang="en-US" sz="3024" spc="-117">
                <a:solidFill>
                  <a:srgbClr val="0B5304"/>
                </a:solidFill>
                <a:latin typeface="Open Sauce"/>
                <a:ea typeface="Open Sauce"/>
                <a:cs typeface="Open Sauce"/>
                <a:sym typeface="Open Sauce"/>
              </a:rPr>
              <a:t>Step 2: MontantHT</a:t>
            </a:r>
          </a:p>
        </p:txBody>
      </p:sp>
      <p:sp>
        <p:nvSpPr>
          <p:cNvPr name="TextBox 11" id="11"/>
          <p:cNvSpPr txBox="true"/>
          <p:nvPr/>
        </p:nvSpPr>
        <p:spPr>
          <a:xfrm rot="0">
            <a:off x="792664" y="3751694"/>
            <a:ext cx="9762963" cy="561053"/>
          </a:xfrm>
          <a:prstGeom prst="rect">
            <a:avLst/>
          </a:prstGeom>
        </p:spPr>
        <p:txBody>
          <a:bodyPr anchor="t" rtlCol="false" tIns="0" lIns="0" bIns="0" rIns="0">
            <a:spAutoFit/>
          </a:bodyPr>
          <a:lstStyle/>
          <a:p>
            <a:pPr algn="l">
              <a:lnSpc>
                <a:spcPts val="4387"/>
              </a:lnSpc>
            </a:pPr>
            <a:r>
              <a:rPr lang="en-US" sz="4024" spc="-156">
                <a:solidFill>
                  <a:srgbClr val="0B5304"/>
                </a:solidFill>
                <a:latin typeface="Open Sauce"/>
                <a:ea typeface="Open Sauce"/>
                <a:cs typeface="Open Sauce"/>
                <a:sym typeface="Open Sauce"/>
              </a:rPr>
              <a:t>Our approach </a:t>
            </a:r>
          </a:p>
        </p:txBody>
      </p:sp>
      <p:sp>
        <p:nvSpPr>
          <p:cNvPr name="TextBox 12" id="12"/>
          <p:cNvSpPr txBox="true"/>
          <p:nvPr/>
        </p:nvSpPr>
        <p:spPr>
          <a:xfrm rot="0">
            <a:off x="586846" y="4655646"/>
            <a:ext cx="8161081" cy="2354090"/>
          </a:xfrm>
          <a:prstGeom prst="rect">
            <a:avLst/>
          </a:prstGeom>
        </p:spPr>
        <p:txBody>
          <a:bodyPr anchor="t" rtlCol="false" tIns="0" lIns="0" bIns="0" rIns="0">
            <a:spAutoFit/>
          </a:bodyPr>
          <a:lstStyle/>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Calculate Correct MontantHT USING CalculatedAmount=PrixUnitaireTTC*Quantite AND THEN WE COMPARE IT TO THE ACTUAL VALUES IN MontantHT to identify discrepancies (violations).</a:t>
            </a:r>
          </a:p>
          <a:p>
            <a:pPr algn="l">
              <a:lnSpc>
                <a:spcPts val="3083"/>
              </a:lnSpc>
            </a:pPr>
          </a:p>
        </p:txBody>
      </p:sp>
      <p:sp>
        <p:nvSpPr>
          <p:cNvPr name="TextBox 13" id="13"/>
          <p:cNvSpPr txBox="true"/>
          <p:nvPr/>
        </p:nvSpPr>
        <p:spPr>
          <a:xfrm rot="0">
            <a:off x="891832" y="3185519"/>
            <a:ext cx="7551108" cy="320893"/>
          </a:xfrm>
          <a:prstGeom prst="rect">
            <a:avLst/>
          </a:prstGeom>
        </p:spPr>
        <p:txBody>
          <a:bodyPr anchor="t" rtlCol="false" tIns="0" lIns="0" bIns="0" rIns="0">
            <a:spAutoFit/>
          </a:bodyPr>
          <a:lstStyle/>
          <a:p>
            <a:pPr algn="l">
              <a:lnSpc>
                <a:spcPts val="2550"/>
              </a:lnSpc>
            </a:pPr>
            <a:r>
              <a:rPr lang="en-US" sz="2339" spc="-91">
                <a:solidFill>
                  <a:srgbClr val="0B5304"/>
                </a:solidFill>
                <a:latin typeface="Open Sauce"/>
                <a:ea typeface="Open Sauce"/>
                <a:cs typeface="Open Sauce"/>
                <a:sym typeface="Open Sauce"/>
              </a:rPr>
              <a:t>it representes Total amount before taxes</a:t>
            </a:r>
          </a:p>
        </p:txBody>
      </p:sp>
      <p:sp>
        <p:nvSpPr>
          <p:cNvPr name="TextBox 14" id="14"/>
          <p:cNvSpPr txBox="true"/>
          <p:nvPr/>
        </p:nvSpPr>
        <p:spPr>
          <a:xfrm rot="0">
            <a:off x="586846" y="7362161"/>
            <a:ext cx="7719227" cy="823308"/>
          </a:xfrm>
          <a:prstGeom prst="rect">
            <a:avLst/>
          </a:prstGeom>
        </p:spPr>
        <p:txBody>
          <a:bodyPr anchor="t" rtlCol="false" tIns="0" lIns="0" bIns="0" rIns="0">
            <a:spAutoFit/>
          </a:bodyPr>
          <a:lstStyle/>
          <a:p>
            <a:pPr algn="l" marL="653076" indent="-326538" lvl="1">
              <a:lnSpc>
                <a:spcPts val="3297"/>
              </a:lnSpc>
              <a:buFont typeface="Arial"/>
              <a:buChar char="•"/>
            </a:pPr>
            <a:r>
              <a:rPr lang="en-US" sz="3024" spc="-117">
                <a:solidFill>
                  <a:srgbClr val="0B5304"/>
                </a:solidFill>
                <a:latin typeface="Open Sauce"/>
                <a:ea typeface="Open Sauce"/>
                <a:cs typeface="Open Sauce"/>
                <a:sym typeface="Open Sauce"/>
              </a:rPr>
              <a:t>WE ADD THE "SALES" COLUMNS AS THE CALCULATED MONTANT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14192609" y="7630700"/>
            <a:ext cx="4179033" cy="4523987"/>
          </a:xfrm>
          <a:custGeom>
            <a:avLst/>
            <a:gdLst/>
            <a:ahLst/>
            <a:cxnLst/>
            <a:rect r="r" b="b" t="t" l="l"/>
            <a:pathLst>
              <a:path h="4523987" w="4179033">
                <a:moveTo>
                  <a:pt x="0" y="0"/>
                </a:moveTo>
                <a:lnTo>
                  <a:pt x="4179033" y="0"/>
                </a:lnTo>
                <a:lnTo>
                  <a:pt x="4179033"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8" id="8"/>
          <p:cNvSpPr/>
          <p:nvPr/>
        </p:nvSpPr>
        <p:spPr>
          <a:xfrm flipH="false" flipV="false" rot="0">
            <a:off x="9144000" y="3331678"/>
            <a:ext cx="8903586" cy="5798460"/>
          </a:xfrm>
          <a:custGeom>
            <a:avLst/>
            <a:gdLst/>
            <a:ahLst/>
            <a:cxnLst/>
            <a:rect r="r" b="b" t="t" l="l"/>
            <a:pathLst>
              <a:path h="5798460" w="8903586">
                <a:moveTo>
                  <a:pt x="0" y="0"/>
                </a:moveTo>
                <a:lnTo>
                  <a:pt x="8903586" y="0"/>
                </a:lnTo>
                <a:lnTo>
                  <a:pt x="8903586" y="5798460"/>
                </a:lnTo>
                <a:lnTo>
                  <a:pt x="0" y="5798460"/>
                </a:lnTo>
                <a:lnTo>
                  <a:pt x="0" y="0"/>
                </a:lnTo>
                <a:close/>
              </a:path>
            </a:pathLst>
          </a:custGeom>
          <a:blipFill>
            <a:blip r:embed="rId6"/>
            <a:stretch>
              <a:fillRect l="0" t="0" r="0" b="0"/>
            </a:stretch>
          </a:blipFill>
        </p:spPr>
      </p:sp>
      <p:sp>
        <p:nvSpPr>
          <p:cNvPr name="TextBox 9" id="9"/>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SALES &amp; PROFIT ANALYSIS</a:t>
            </a:r>
          </a:p>
        </p:txBody>
      </p:sp>
      <p:sp>
        <p:nvSpPr>
          <p:cNvPr name="TextBox 10" id="10"/>
          <p:cNvSpPr txBox="true"/>
          <p:nvPr/>
        </p:nvSpPr>
        <p:spPr>
          <a:xfrm rot="0">
            <a:off x="5509053" y="1905011"/>
            <a:ext cx="6907164" cy="413733"/>
          </a:xfrm>
          <a:prstGeom prst="rect">
            <a:avLst/>
          </a:prstGeom>
        </p:spPr>
        <p:txBody>
          <a:bodyPr anchor="t" rtlCol="false" tIns="0" lIns="0" bIns="0" rIns="0">
            <a:spAutoFit/>
          </a:bodyPr>
          <a:lstStyle/>
          <a:p>
            <a:pPr algn="ctr">
              <a:lnSpc>
                <a:spcPts val="3297"/>
              </a:lnSpc>
            </a:pPr>
            <a:r>
              <a:rPr lang="en-US" sz="3024" spc="-117">
                <a:solidFill>
                  <a:srgbClr val="0B5304"/>
                </a:solidFill>
                <a:latin typeface="Open Sauce"/>
                <a:ea typeface="Open Sauce"/>
                <a:cs typeface="Open Sauce"/>
                <a:sym typeface="Open Sauce"/>
              </a:rPr>
              <a:t>Step 3: Payemenet</a:t>
            </a:r>
          </a:p>
        </p:txBody>
      </p:sp>
      <p:sp>
        <p:nvSpPr>
          <p:cNvPr name="TextBox 11" id="11"/>
          <p:cNvSpPr txBox="true"/>
          <p:nvPr/>
        </p:nvSpPr>
        <p:spPr>
          <a:xfrm rot="0">
            <a:off x="792664" y="3751694"/>
            <a:ext cx="9762963" cy="561053"/>
          </a:xfrm>
          <a:prstGeom prst="rect">
            <a:avLst/>
          </a:prstGeom>
        </p:spPr>
        <p:txBody>
          <a:bodyPr anchor="t" rtlCol="false" tIns="0" lIns="0" bIns="0" rIns="0">
            <a:spAutoFit/>
          </a:bodyPr>
          <a:lstStyle/>
          <a:p>
            <a:pPr algn="l">
              <a:lnSpc>
                <a:spcPts val="4387"/>
              </a:lnSpc>
            </a:pPr>
            <a:r>
              <a:rPr lang="en-US" sz="4024" spc="-156">
                <a:solidFill>
                  <a:srgbClr val="0B5304"/>
                </a:solidFill>
                <a:latin typeface="Open Sauce"/>
                <a:ea typeface="Open Sauce"/>
                <a:cs typeface="Open Sauce"/>
                <a:sym typeface="Open Sauce"/>
              </a:rPr>
              <a:t>Our approach </a:t>
            </a:r>
          </a:p>
        </p:txBody>
      </p:sp>
      <p:sp>
        <p:nvSpPr>
          <p:cNvPr name="TextBox 12" id="12"/>
          <p:cNvSpPr txBox="true"/>
          <p:nvPr/>
        </p:nvSpPr>
        <p:spPr>
          <a:xfrm rot="0">
            <a:off x="586846" y="4550871"/>
            <a:ext cx="8161081" cy="5478290"/>
          </a:xfrm>
          <a:prstGeom prst="rect">
            <a:avLst/>
          </a:prstGeom>
        </p:spPr>
        <p:txBody>
          <a:bodyPr anchor="t" rtlCol="false" tIns="0" lIns="0" bIns="0" rIns="0">
            <a:spAutoFit/>
          </a:bodyPr>
          <a:lstStyle/>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Comparing Payement and Sales: Calculated the difference between Payement and Sales.</a:t>
            </a:r>
          </a:p>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Z-Score for Anomalies: Used the Z-score to flag values deviating significantly from the mean (threshold of 3).</a:t>
            </a:r>
          </a:p>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Isolation Forest Model: Applied the Isolation Forest model to detect outliers in the payment difference.</a:t>
            </a:r>
          </a:p>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Results: We detected 16 anomalies with Z-score and 4.99% anomalies using Isolation Forest. The total loss from anomalies was over 640 billion, highlighting the need for further investigation.</a:t>
            </a:r>
          </a:p>
          <a:p>
            <a:pPr algn="l">
              <a:lnSpc>
                <a:spcPts val="3083"/>
              </a:lnSpc>
            </a:pPr>
          </a:p>
        </p:txBody>
      </p:sp>
      <p:sp>
        <p:nvSpPr>
          <p:cNvPr name="TextBox 13" id="13"/>
          <p:cNvSpPr txBox="true"/>
          <p:nvPr/>
        </p:nvSpPr>
        <p:spPr>
          <a:xfrm rot="0">
            <a:off x="891832" y="3185519"/>
            <a:ext cx="7551108" cy="320893"/>
          </a:xfrm>
          <a:prstGeom prst="rect">
            <a:avLst/>
          </a:prstGeom>
        </p:spPr>
        <p:txBody>
          <a:bodyPr anchor="t" rtlCol="false" tIns="0" lIns="0" bIns="0" rIns="0">
            <a:spAutoFit/>
          </a:bodyPr>
          <a:lstStyle/>
          <a:p>
            <a:pPr algn="l">
              <a:lnSpc>
                <a:spcPts val="2550"/>
              </a:lnSpc>
            </a:pPr>
            <a:r>
              <a:rPr lang="en-US" sz="2339" spc="-91">
                <a:solidFill>
                  <a:srgbClr val="0B5304"/>
                </a:solidFill>
                <a:latin typeface="Open Sauce"/>
                <a:ea typeface="Open Sauce"/>
                <a:cs typeface="Open Sauce"/>
                <a:sym typeface="Open Sauce"/>
              </a:rPr>
              <a:t>it wether the sold items where payed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14192609" y="7630700"/>
            <a:ext cx="4179033" cy="4523987"/>
          </a:xfrm>
          <a:custGeom>
            <a:avLst/>
            <a:gdLst/>
            <a:ahLst/>
            <a:cxnLst/>
            <a:rect r="r" b="b" t="t" l="l"/>
            <a:pathLst>
              <a:path h="4523987" w="4179033">
                <a:moveTo>
                  <a:pt x="0" y="0"/>
                </a:moveTo>
                <a:lnTo>
                  <a:pt x="4179033" y="0"/>
                </a:lnTo>
                <a:lnTo>
                  <a:pt x="4179033"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TextBox 8" id="8"/>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SALES &amp; PROFIT ANALYSIS</a:t>
            </a:r>
          </a:p>
        </p:txBody>
      </p:sp>
      <p:sp>
        <p:nvSpPr>
          <p:cNvPr name="TextBox 9" id="9"/>
          <p:cNvSpPr txBox="true"/>
          <p:nvPr/>
        </p:nvSpPr>
        <p:spPr>
          <a:xfrm rot="0">
            <a:off x="5509053" y="1905011"/>
            <a:ext cx="6907164" cy="413733"/>
          </a:xfrm>
          <a:prstGeom prst="rect">
            <a:avLst/>
          </a:prstGeom>
        </p:spPr>
        <p:txBody>
          <a:bodyPr anchor="t" rtlCol="false" tIns="0" lIns="0" bIns="0" rIns="0">
            <a:spAutoFit/>
          </a:bodyPr>
          <a:lstStyle/>
          <a:p>
            <a:pPr algn="ctr">
              <a:lnSpc>
                <a:spcPts val="3297"/>
              </a:lnSpc>
            </a:pPr>
            <a:r>
              <a:rPr lang="en-US" sz="3024" spc="-117">
                <a:solidFill>
                  <a:srgbClr val="0B5304"/>
                </a:solidFill>
                <a:latin typeface="Open Sauce"/>
                <a:ea typeface="Open Sauce"/>
                <a:cs typeface="Open Sauce"/>
                <a:sym typeface="Open Sauce"/>
              </a:rPr>
              <a:t>Step 4: PrixAchat</a:t>
            </a:r>
          </a:p>
        </p:txBody>
      </p:sp>
      <p:sp>
        <p:nvSpPr>
          <p:cNvPr name="TextBox 10" id="10"/>
          <p:cNvSpPr txBox="true"/>
          <p:nvPr/>
        </p:nvSpPr>
        <p:spPr>
          <a:xfrm rot="0">
            <a:off x="792664" y="3751694"/>
            <a:ext cx="9762963" cy="561053"/>
          </a:xfrm>
          <a:prstGeom prst="rect">
            <a:avLst/>
          </a:prstGeom>
        </p:spPr>
        <p:txBody>
          <a:bodyPr anchor="t" rtlCol="false" tIns="0" lIns="0" bIns="0" rIns="0">
            <a:spAutoFit/>
          </a:bodyPr>
          <a:lstStyle/>
          <a:p>
            <a:pPr algn="l">
              <a:lnSpc>
                <a:spcPts val="4387"/>
              </a:lnSpc>
            </a:pPr>
            <a:r>
              <a:rPr lang="en-US" sz="4024" spc="-156">
                <a:solidFill>
                  <a:srgbClr val="0B5304"/>
                </a:solidFill>
                <a:latin typeface="Open Sauce"/>
                <a:ea typeface="Open Sauce"/>
                <a:cs typeface="Open Sauce"/>
                <a:sym typeface="Open Sauce"/>
              </a:rPr>
              <a:t>Our approach </a:t>
            </a:r>
          </a:p>
        </p:txBody>
      </p:sp>
      <p:sp>
        <p:nvSpPr>
          <p:cNvPr name="TextBox 11" id="11"/>
          <p:cNvSpPr txBox="true"/>
          <p:nvPr/>
        </p:nvSpPr>
        <p:spPr>
          <a:xfrm rot="0">
            <a:off x="586846" y="4767920"/>
            <a:ext cx="8161081" cy="3916190"/>
          </a:xfrm>
          <a:prstGeom prst="rect">
            <a:avLst/>
          </a:prstGeom>
        </p:spPr>
        <p:txBody>
          <a:bodyPr anchor="t" rtlCol="false" tIns="0" lIns="0" bIns="0" rIns="0">
            <a:spAutoFit/>
          </a:bodyPr>
          <a:lstStyle/>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Focus on Bon de Livraison Transactions: Focused on cleaning the PrixAchat for these specific transactions.</a:t>
            </a:r>
          </a:p>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Handle Missing or Inconsistent Values: Used the IQR method to detect outliers and handle inconsistent values.</a:t>
            </a:r>
          </a:p>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Replace Outliers: Replaced outliers with the median value of PrixAchat for non-anomalous data.</a:t>
            </a:r>
          </a:p>
          <a:p>
            <a:pPr algn="l">
              <a:lnSpc>
                <a:spcPts val="3083"/>
              </a:lnSpc>
            </a:pPr>
          </a:p>
        </p:txBody>
      </p:sp>
      <p:sp>
        <p:nvSpPr>
          <p:cNvPr name="TextBox 12" id="12"/>
          <p:cNvSpPr txBox="true"/>
          <p:nvPr/>
        </p:nvSpPr>
        <p:spPr>
          <a:xfrm rot="0">
            <a:off x="891832" y="3185519"/>
            <a:ext cx="7551108" cy="320893"/>
          </a:xfrm>
          <a:prstGeom prst="rect">
            <a:avLst/>
          </a:prstGeom>
        </p:spPr>
        <p:txBody>
          <a:bodyPr anchor="t" rtlCol="false" tIns="0" lIns="0" bIns="0" rIns="0">
            <a:spAutoFit/>
          </a:bodyPr>
          <a:lstStyle/>
          <a:p>
            <a:pPr algn="l">
              <a:lnSpc>
                <a:spcPts val="2550"/>
              </a:lnSpc>
            </a:pPr>
            <a:r>
              <a:rPr lang="en-US" sz="2339" spc="-91">
                <a:solidFill>
                  <a:srgbClr val="0B5304"/>
                </a:solidFill>
                <a:latin typeface="Open Sauce"/>
                <a:ea typeface="Open Sauce"/>
                <a:cs typeface="Open Sauce"/>
                <a:sym typeface="Open Sauce"/>
              </a:rPr>
              <a:t>it representes the purchase price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14192609" y="7630700"/>
            <a:ext cx="4179033" cy="4523987"/>
          </a:xfrm>
          <a:custGeom>
            <a:avLst/>
            <a:gdLst/>
            <a:ahLst/>
            <a:cxnLst/>
            <a:rect r="r" b="b" t="t" l="l"/>
            <a:pathLst>
              <a:path h="4523987" w="4179033">
                <a:moveTo>
                  <a:pt x="0" y="0"/>
                </a:moveTo>
                <a:lnTo>
                  <a:pt x="4179033" y="0"/>
                </a:lnTo>
                <a:lnTo>
                  <a:pt x="4179033"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8" id="8"/>
          <p:cNvSpPr/>
          <p:nvPr/>
        </p:nvSpPr>
        <p:spPr>
          <a:xfrm flipH="false" flipV="false" rot="0">
            <a:off x="6297194" y="5693871"/>
            <a:ext cx="11301259" cy="1002987"/>
          </a:xfrm>
          <a:custGeom>
            <a:avLst/>
            <a:gdLst/>
            <a:ahLst/>
            <a:cxnLst/>
            <a:rect r="r" b="b" t="t" l="l"/>
            <a:pathLst>
              <a:path h="1002987" w="11301259">
                <a:moveTo>
                  <a:pt x="0" y="0"/>
                </a:moveTo>
                <a:lnTo>
                  <a:pt x="11301259" y="0"/>
                </a:lnTo>
                <a:lnTo>
                  <a:pt x="11301259" y="1002987"/>
                </a:lnTo>
                <a:lnTo>
                  <a:pt x="0" y="1002987"/>
                </a:lnTo>
                <a:lnTo>
                  <a:pt x="0" y="0"/>
                </a:lnTo>
                <a:close/>
              </a:path>
            </a:pathLst>
          </a:custGeom>
          <a:blipFill>
            <a:blip r:embed="rId6"/>
            <a:stretch>
              <a:fillRect l="0" t="0" r="0" b="0"/>
            </a:stretch>
          </a:blipFill>
        </p:spPr>
      </p:sp>
      <p:sp>
        <p:nvSpPr>
          <p:cNvPr name="Freeform 9" id="9"/>
          <p:cNvSpPr/>
          <p:nvPr/>
        </p:nvSpPr>
        <p:spPr>
          <a:xfrm flipH="false" flipV="false" rot="0">
            <a:off x="5952420" y="7784123"/>
            <a:ext cx="11990806" cy="854345"/>
          </a:xfrm>
          <a:custGeom>
            <a:avLst/>
            <a:gdLst/>
            <a:ahLst/>
            <a:cxnLst/>
            <a:rect r="r" b="b" t="t" l="l"/>
            <a:pathLst>
              <a:path h="854345" w="11990806">
                <a:moveTo>
                  <a:pt x="0" y="0"/>
                </a:moveTo>
                <a:lnTo>
                  <a:pt x="11990806" y="0"/>
                </a:lnTo>
                <a:lnTo>
                  <a:pt x="11990806" y="854345"/>
                </a:lnTo>
                <a:lnTo>
                  <a:pt x="0" y="854345"/>
                </a:lnTo>
                <a:lnTo>
                  <a:pt x="0" y="0"/>
                </a:lnTo>
                <a:close/>
              </a:path>
            </a:pathLst>
          </a:custGeom>
          <a:blipFill>
            <a:blip r:embed="rId7"/>
            <a:stretch>
              <a:fillRect l="0" t="0" r="0" b="0"/>
            </a:stretch>
          </a:blipFill>
        </p:spPr>
      </p:sp>
      <p:sp>
        <p:nvSpPr>
          <p:cNvPr name="TextBox 10" id="10"/>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GENERAL DATA CLEANING</a:t>
            </a:r>
          </a:p>
        </p:txBody>
      </p:sp>
      <p:sp>
        <p:nvSpPr>
          <p:cNvPr name="TextBox 11" id="11"/>
          <p:cNvSpPr txBox="true"/>
          <p:nvPr/>
        </p:nvSpPr>
        <p:spPr>
          <a:xfrm rot="0">
            <a:off x="5509053" y="1905011"/>
            <a:ext cx="6907164" cy="413733"/>
          </a:xfrm>
          <a:prstGeom prst="rect">
            <a:avLst/>
          </a:prstGeom>
        </p:spPr>
        <p:txBody>
          <a:bodyPr anchor="t" rtlCol="false" tIns="0" lIns="0" bIns="0" rIns="0">
            <a:spAutoFit/>
          </a:bodyPr>
          <a:lstStyle/>
          <a:p>
            <a:pPr algn="ctr">
              <a:lnSpc>
                <a:spcPts val="3297"/>
              </a:lnSpc>
            </a:pPr>
            <a:r>
              <a:rPr lang="en-US" sz="3024" spc="-117">
                <a:solidFill>
                  <a:srgbClr val="0B5304"/>
                </a:solidFill>
                <a:latin typeface="Open Sauce"/>
                <a:ea typeface="Open Sauce"/>
                <a:cs typeface="Open Sauce"/>
                <a:sym typeface="Open Sauce"/>
              </a:rPr>
              <a:t>Step 5: PrixAchat</a:t>
            </a:r>
          </a:p>
        </p:txBody>
      </p:sp>
      <p:sp>
        <p:nvSpPr>
          <p:cNvPr name="TextBox 12" id="12"/>
          <p:cNvSpPr txBox="true"/>
          <p:nvPr/>
        </p:nvSpPr>
        <p:spPr>
          <a:xfrm rot="0">
            <a:off x="792664" y="3751694"/>
            <a:ext cx="9762963" cy="561053"/>
          </a:xfrm>
          <a:prstGeom prst="rect">
            <a:avLst/>
          </a:prstGeom>
        </p:spPr>
        <p:txBody>
          <a:bodyPr anchor="t" rtlCol="false" tIns="0" lIns="0" bIns="0" rIns="0">
            <a:spAutoFit/>
          </a:bodyPr>
          <a:lstStyle/>
          <a:p>
            <a:pPr algn="l">
              <a:lnSpc>
                <a:spcPts val="4387"/>
              </a:lnSpc>
            </a:pPr>
            <a:r>
              <a:rPr lang="en-US" sz="4024" spc="-156">
                <a:solidFill>
                  <a:srgbClr val="0B5304"/>
                </a:solidFill>
                <a:latin typeface="Open Sauce"/>
                <a:ea typeface="Open Sauce"/>
                <a:cs typeface="Open Sauce"/>
                <a:sym typeface="Open Sauce"/>
              </a:rPr>
              <a:t>Our approach </a:t>
            </a:r>
          </a:p>
        </p:txBody>
      </p:sp>
      <p:sp>
        <p:nvSpPr>
          <p:cNvPr name="TextBox 13" id="13"/>
          <p:cNvSpPr txBox="true"/>
          <p:nvPr/>
        </p:nvSpPr>
        <p:spPr>
          <a:xfrm rot="0">
            <a:off x="586846" y="4767920"/>
            <a:ext cx="8161081" cy="1182515"/>
          </a:xfrm>
          <a:prstGeom prst="rect">
            <a:avLst/>
          </a:prstGeom>
        </p:spPr>
        <p:txBody>
          <a:bodyPr anchor="t" rtlCol="false" tIns="0" lIns="0" bIns="0" rIns="0">
            <a:spAutoFit/>
          </a:bodyPr>
          <a:lstStyle/>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we correct DetailEffet_Marge column by directly calculating it</a:t>
            </a:r>
          </a:p>
          <a:p>
            <a:pPr algn="l">
              <a:lnSpc>
                <a:spcPts val="3083"/>
              </a:lnSpc>
            </a:pPr>
          </a:p>
        </p:txBody>
      </p:sp>
      <p:sp>
        <p:nvSpPr>
          <p:cNvPr name="TextBox 14" id="14"/>
          <p:cNvSpPr txBox="true"/>
          <p:nvPr/>
        </p:nvSpPr>
        <p:spPr>
          <a:xfrm rot="0">
            <a:off x="586846" y="7154058"/>
            <a:ext cx="8161081" cy="401465"/>
          </a:xfrm>
          <a:prstGeom prst="rect">
            <a:avLst/>
          </a:prstGeom>
        </p:spPr>
        <p:txBody>
          <a:bodyPr anchor="t" rtlCol="false" tIns="0" lIns="0" bIns="0" rIns="0">
            <a:spAutoFit/>
          </a:bodyPr>
          <a:lstStyle/>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same for Effet_Marge</a:t>
            </a:r>
          </a:p>
        </p:txBody>
      </p:sp>
      <p:sp>
        <p:nvSpPr>
          <p:cNvPr name="TextBox 15" id="15"/>
          <p:cNvSpPr txBox="true"/>
          <p:nvPr/>
        </p:nvSpPr>
        <p:spPr>
          <a:xfrm rot="0">
            <a:off x="891832" y="3185519"/>
            <a:ext cx="7551108" cy="320893"/>
          </a:xfrm>
          <a:prstGeom prst="rect">
            <a:avLst/>
          </a:prstGeom>
        </p:spPr>
        <p:txBody>
          <a:bodyPr anchor="t" rtlCol="false" tIns="0" lIns="0" bIns="0" rIns="0">
            <a:spAutoFit/>
          </a:bodyPr>
          <a:lstStyle/>
          <a:p>
            <a:pPr algn="l">
              <a:lnSpc>
                <a:spcPts val="2550"/>
              </a:lnSpc>
            </a:pPr>
            <a:r>
              <a:rPr lang="en-US" sz="2339" spc="-91">
                <a:solidFill>
                  <a:srgbClr val="0B5304"/>
                </a:solidFill>
                <a:latin typeface="Open Sauce"/>
                <a:ea typeface="Open Sauce"/>
                <a:cs typeface="Open Sauce"/>
                <a:sym typeface="Open Sauce"/>
              </a:rPr>
              <a:t>it representes the purchase price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14192609" y="7630700"/>
            <a:ext cx="4179033" cy="4523987"/>
          </a:xfrm>
          <a:custGeom>
            <a:avLst/>
            <a:gdLst/>
            <a:ahLst/>
            <a:cxnLst/>
            <a:rect r="r" b="b" t="t" l="l"/>
            <a:pathLst>
              <a:path h="4523987" w="4179033">
                <a:moveTo>
                  <a:pt x="0" y="0"/>
                </a:moveTo>
                <a:lnTo>
                  <a:pt x="4179033" y="0"/>
                </a:lnTo>
                <a:lnTo>
                  <a:pt x="4179033"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8" id="8"/>
          <p:cNvSpPr/>
          <p:nvPr/>
        </p:nvSpPr>
        <p:spPr>
          <a:xfrm flipH="false" flipV="false" rot="0">
            <a:off x="8747927" y="2783038"/>
            <a:ext cx="6432104" cy="6335623"/>
          </a:xfrm>
          <a:custGeom>
            <a:avLst/>
            <a:gdLst/>
            <a:ahLst/>
            <a:cxnLst/>
            <a:rect r="r" b="b" t="t" l="l"/>
            <a:pathLst>
              <a:path h="6335623" w="6432104">
                <a:moveTo>
                  <a:pt x="0" y="0"/>
                </a:moveTo>
                <a:lnTo>
                  <a:pt x="6432105" y="0"/>
                </a:lnTo>
                <a:lnTo>
                  <a:pt x="6432105" y="6335622"/>
                </a:lnTo>
                <a:lnTo>
                  <a:pt x="0" y="6335622"/>
                </a:lnTo>
                <a:lnTo>
                  <a:pt x="0" y="0"/>
                </a:lnTo>
                <a:close/>
              </a:path>
            </a:pathLst>
          </a:custGeom>
          <a:blipFill>
            <a:blip r:embed="rId6"/>
            <a:stretch>
              <a:fillRect l="0" t="0" r="0" b="0"/>
            </a:stretch>
          </a:blipFill>
        </p:spPr>
      </p:sp>
      <p:sp>
        <p:nvSpPr>
          <p:cNvPr name="TextBox 9" id="9"/>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GENERAL DATA CLEANING</a:t>
            </a:r>
          </a:p>
        </p:txBody>
      </p:sp>
      <p:sp>
        <p:nvSpPr>
          <p:cNvPr name="TextBox 10" id="10"/>
          <p:cNvSpPr txBox="true"/>
          <p:nvPr/>
        </p:nvSpPr>
        <p:spPr>
          <a:xfrm rot="0">
            <a:off x="5509053" y="1905011"/>
            <a:ext cx="6907164" cy="413733"/>
          </a:xfrm>
          <a:prstGeom prst="rect">
            <a:avLst/>
          </a:prstGeom>
        </p:spPr>
        <p:txBody>
          <a:bodyPr anchor="t" rtlCol="false" tIns="0" lIns="0" bIns="0" rIns="0">
            <a:spAutoFit/>
          </a:bodyPr>
          <a:lstStyle/>
          <a:p>
            <a:pPr algn="ctr">
              <a:lnSpc>
                <a:spcPts val="3297"/>
              </a:lnSpc>
            </a:pPr>
            <a:r>
              <a:rPr lang="en-US" sz="3024" spc="-117">
                <a:solidFill>
                  <a:srgbClr val="0B5304"/>
                </a:solidFill>
                <a:latin typeface="Open Sauce"/>
                <a:ea typeface="Open Sauce"/>
                <a:cs typeface="Open Sauce"/>
                <a:sym typeface="Open Sauce"/>
              </a:rPr>
              <a:t>Step 6: calculating the rate of profit</a:t>
            </a:r>
          </a:p>
        </p:txBody>
      </p:sp>
      <p:sp>
        <p:nvSpPr>
          <p:cNvPr name="TextBox 11" id="11"/>
          <p:cNvSpPr txBox="true"/>
          <p:nvPr/>
        </p:nvSpPr>
        <p:spPr>
          <a:xfrm rot="0">
            <a:off x="627571" y="2830663"/>
            <a:ext cx="9762963" cy="561053"/>
          </a:xfrm>
          <a:prstGeom prst="rect">
            <a:avLst/>
          </a:prstGeom>
        </p:spPr>
        <p:txBody>
          <a:bodyPr anchor="t" rtlCol="false" tIns="0" lIns="0" bIns="0" rIns="0">
            <a:spAutoFit/>
          </a:bodyPr>
          <a:lstStyle/>
          <a:p>
            <a:pPr algn="l">
              <a:lnSpc>
                <a:spcPts val="4387"/>
              </a:lnSpc>
            </a:pPr>
            <a:r>
              <a:rPr lang="en-US" sz="4024" spc="-156">
                <a:solidFill>
                  <a:srgbClr val="0B5304"/>
                </a:solidFill>
                <a:latin typeface="Open Sauce"/>
                <a:ea typeface="Open Sauce"/>
                <a:cs typeface="Open Sauce"/>
                <a:sym typeface="Open Sauce"/>
              </a:rPr>
              <a:t>Our approach </a:t>
            </a:r>
          </a:p>
        </p:txBody>
      </p:sp>
      <p:sp>
        <p:nvSpPr>
          <p:cNvPr name="TextBox 12" id="12"/>
          <p:cNvSpPr txBox="true"/>
          <p:nvPr/>
        </p:nvSpPr>
        <p:spPr>
          <a:xfrm rot="0">
            <a:off x="627571" y="6441130"/>
            <a:ext cx="9762963" cy="561053"/>
          </a:xfrm>
          <a:prstGeom prst="rect">
            <a:avLst/>
          </a:prstGeom>
        </p:spPr>
        <p:txBody>
          <a:bodyPr anchor="t" rtlCol="false" tIns="0" lIns="0" bIns="0" rIns="0">
            <a:spAutoFit/>
          </a:bodyPr>
          <a:lstStyle/>
          <a:p>
            <a:pPr algn="l">
              <a:lnSpc>
                <a:spcPts val="4387"/>
              </a:lnSpc>
            </a:pPr>
            <a:r>
              <a:rPr lang="en-US" sz="4024" spc="-156">
                <a:solidFill>
                  <a:srgbClr val="0B5304"/>
                </a:solidFill>
                <a:latin typeface="Open Sauce"/>
                <a:ea typeface="Open Sauce"/>
                <a:cs typeface="Open Sauce"/>
                <a:sym typeface="Open Sauce"/>
              </a:rPr>
              <a:t>conclusion</a:t>
            </a:r>
          </a:p>
        </p:txBody>
      </p:sp>
      <p:sp>
        <p:nvSpPr>
          <p:cNvPr name="TextBox 13" id="13"/>
          <p:cNvSpPr txBox="true"/>
          <p:nvPr/>
        </p:nvSpPr>
        <p:spPr>
          <a:xfrm rot="0">
            <a:off x="334249" y="3648890"/>
            <a:ext cx="8161081" cy="2744615"/>
          </a:xfrm>
          <a:prstGeom prst="rect">
            <a:avLst/>
          </a:prstGeom>
        </p:spPr>
        <p:txBody>
          <a:bodyPr anchor="t" rtlCol="false" tIns="0" lIns="0" bIns="0" rIns="0">
            <a:spAutoFit/>
          </a:bodyPr>
          <a:lstStyle/>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1. Identifying Products with Price Variations</a:t>
            </a:r>
          </a:p>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2. Calculate Rate of Profit:(Selling Price - Buying Price) / Buying Price.</a:t>
            </a:r>
          </a:p>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3. Identifying Outliers Using IQR</a:t>
            </a:r>
          </a:p>
          <a:p>
            <a:pPr algn="l" marL="610689" indent="-305344" lvl="1">
              <a:lnSpc>
                <a:spcPts val="3083"/>
              </a:lnSpc>
              <a:buFont typeface="Arial"/>
              <a:buChar char="•"/>
            </a:pPr>
            <a:r>
              <a:rPr lang="en-US" sz="2828" spc="-110">
                <a:solidFill>
                  <a:srgbClr val="0B5304"/>
                </a:solidFill>
                <a:latin typeface="Open Sauce"/>
                <a:ea typeface="Open Sauce"/>
                <a:cs typeface="Open Sauce"/>
                <a:sym typeface="Open Sauce"/>
              </a:rPr>
              <a:t>4.we removed the outliers</a:t>
            </a:r>
          </a:p>
          <a:p>
            <a:pPr algn="l">
              <a:lnSpc>
                <a:spcPts val="3083"/>
              </a:lnSpc>
            </a:pPr>
          </a:p>
          <a:p>
            <a:pPr algn="l">
              <a:lnSpc>
                <a:spcPts val="3083"/>
              </a:lnSpc>
            </a:pPr>
          </a:p>
        </p:txBody>
      </p:sp>
      <p:sp>
        <p:nvSpPr>
          <p:cNvPr name="TextBox 14" id="14"/>
          <p:cNvSpPr txBox="true"/>
          <p:nvPr/>
        </p:nvSpPr>
        <p:spPr>
          <a:xfrm rot="0">
            <a:off x="627571" y="7148079"/>
            <a:ext cx="8161081" cy="2744615"/>
          </a:xfrm>
          <a:prstGeom prst="rect">
            <a:avLst/>
          </a:prstGeom>
        </p:spPr>
        <p:txBody>
          <a:bodyPr anchor="t" rtlCol="false" tIns="0" lIns="0" bIns="0" rIns="0">
            <a:spAutoFit/>
          </a:bodyPr>
          <a:lstStyle/>
          <a:p>
            <a:pPr algn="l">
              <a:lnSpc>
                <a:spcPts val="3083"/>
              </a:lnSpc>
            </a:pPr>
            <a:r>
              <a:rPr lang="en-US" sz="2828" spc="-110">
                <a:solidFill>
                  <a:srgbClr val="0B5304"/>
                </a:solidFill>
                <a:latin typeface="Open Sauce"/>
                <a:ea typeface="Open Sauce"/>
                <a:cs typeface="Open Sauce"/>
                <a:sym typeface="Open Sauce"/>
              </a:rPr>
              <a:t>we have improved the quality of our data, which will lead to more accurate and meaningful insights in future analyses. The transformation allows for better decision-making, as the cleaned data reflects more typical trends without being influenced by extreme values that could potentially lead to biased conclusions.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304227" y="4237576"/>
            <a:ext cx="13679546" cy="2242990"/>
          </a:xfrm>
          <a:prstGeom prst="rect">
            <a:avLst/>
          </a:prstGeom>
        </p:spPr>
        <p:txBody>
          <a:bodyPr anchor="t" rtlCol="false" tIns="0" lIns="0" bIns="0" rIns="0">
            <a:spAutoFit/>
          </a:bodyPr>
          <a:lstStyle/>
          <a:p>
            <a:pPr algn="ctr">
              <a:lnSpc>
                <a:spcPts val="16212"/>
              </a:lnSpc>
            </a:pPr>
            <a:r>
              <a:rPr lang="en-US" b="true" sz="14873">
                <a:solidFill>
                  <a:srgbClr val="FFFBF7"/>
                </a:solidFill>
                <a:latin typeface="Poppins Bold"/>
                <a:ea typeface="Poppins Bold"/>
                <a:cs typeface="Poppins Bold"/>
                <a:sym typeface="Poppins Bold"/>
              </a:rPr>
              <a:t>CLUSTERING</a:t>
            </a:r>
          </a:p>
        </p:txBody>
      </p:sp>
      <p:sp>
        <p:nvSpPr>
          <p:cNvPr name="Freeform 4" id="4"/>
          <p:cNvSpPr/>
          <p:nvPr/>
        </p:nvSpPr>
        <p:spPr>
          <a:xfrm flipH="false" flipV="false" rot="1511338">
            <a:off x="-1350763" y="6881922"/>
            <a:ext cx="5726213" cy="4752757"/>
          </a:xfrm>
          <a:custGeom>
            <a:avLst/>
            <a:gdLst/>
            <a:ahLst/>
            <a:cxnLst/>
            <a:rect r="r" b="b" t="t" l="l"/>
            <a:pathLst>
              <a:path h="4752757" w="5726213">
                <a:moveTo>
                  <a:pt x="0" y="0"/>
                </a:moveTo>
                <a:lnTo>
                  <a:pt x="5726213" y="0"/>
                </a:lnTo>
                <a:lnTo>
                  <a:pt x="5726213" y="4752756"/>
                </a:lnTo>
                <a:lnTo>
                  <a:pt x="0" y="4752756"/>
                </a:lnTo>
                <a:lnTo>
                  <a:pt x="0" y="0"/>
                </a:lnTo>
                <a:close/>
              </a:path>
            </a:pathLst>
          </a:custGeom>
          <a:blipFill>
            <a:blip r:embed="rId3"/>
            <a:stretch>
              <a:fillRect l="0" t="0" r="0" b="0"/>
            </a:stretch>
          </a:blipFill>
        </p:spPr>
      </p:sp>
      <p:sp>
        <p:nvSpPr>
          <p:cNvPr name="Freeform 5" id="5"/>
          <p:cNvSpPr/>
          <p:nvPr/>
        </p:nvSpPr>
        <p:spPr>
          <a:xfrm flipH="false" flipV="false" rot="-9172651">
            <a:off x="14370900" y="-1285019"/>
            <a:ext cx="5226996" cy="5759775"/>
          </a:xfrm>
          <a:custGeom>
            <a:avLst/>
            <a:gdLst/>
            <a:ahLst/>
            <a:cxnLst/>
            <a:rect r="r" b="b" t="t" l="l"/>
            <a:pathLst>
              <a:path h="5759775" w="5226996">
                <a:moveTo>
                  <a:pt x="0" y="0"/>
                </a:moveTo>
                <a:lnTo>
                  <a:pt x="5226996" y="0"/>
                </a:lnTo>
                <a:lnTo>
                  <a:pt x="5226996" y="5759776"/>
                </a:lnTo>
                <a:lnTo>
                  <a:pt x="0" y="5759776"/>
                </a:lnTo>
                <a:lnTo>
                  <a:pt x="0" y="0"/>
                </a:lnTo>
                <a:close/>
              </a:path>
            </a:pathLst>
          </a:custGeom>
          <a:blipFill>
            <a:blip r:embed="rId4"/>
            <a:stretch>
              <a:fillRect l="0" t="0" r="0" b="0"/>
            </a:stretch>
          </a:blipFill>
        </p:spPr>
      </p:sp>
      <p:sp>
        <p:nvSpPr>
          <p:cNvPr name="TextBox 6" id="6"/>
          <p:cNvSpPr txBox="true"/>
          <p:nvPr/>
        </p:nvSpPr>
        <p:spPr>
          <a:xfrm rot="0">
            <a:off x="6869246" y="6295835"/>
            <a:ext cx="7976443" cy="429260"/>
          </a:xfrm>
          <a:prstGeom prst="rect">
            <a:avLst/>
          </a:prstGeom>
        </p:spPr>
        <p:txBody>
          <a:bodyPr anchor="t" rtlCol="false" tIns="0" lIns="0" bIns="0" rIns="0">
            <a:spAutoFit/>
          </a:bodyPr>
          <a:lstStyle/>
          <a:p>
            <a:pPr algn="l">
              <a:lnSpc>
                <a:spcPts val="3640"/>
              </a:lnSpc>
            </a:pPr>
            <a:r>
              <a:rPr lang="en-US" sz="2600">
                <a:solidFill>
                  <a:srgbClr val="FFFBF7"/>
                </a:solidFill>
                <a:latin typeface="Open Sauce"/>
                <a:ea typeface="Open Sauce"/>
                <a:cs typeface="Open Sauce"/>
                <a:sym typeface="Open Sauce"/>
              </a:rPr>
              <a:t>SEASONAL SALES ANALYSIS USING CLUSTERING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B5304"/>
        </a:solidFill>
      </p:bgPr>
    </p:bg>
    <p:spTree>
      <p:nvGrpSpPr>
        <p:cNvPr id="1" name=""/>
        <p:cNvGrpSpPr/>
        <p:nvPr/>
      </p:nvGrpSpPr>
      <p:grpSpPr>
        <a:xfrm>
          <a:off x="0" y="0"/>
          <a:ext cx="0" cy="0"/>
          <a:chOff x="0" y="0"/>
          <a:chExt cx="0" cy="0"/>
        </a:xfrm>
      </p:grpSpPr>
      <p:sp>
        <p:nvSpPr>
          <p:cNvPr name="Freeform 2" id="2"/>
          <p:cNvSpPr/>
          <p:nvPr/>
        </p:nvSpPr>
        <p:spPr>
          <a:xfrm flipH="false" flipV="false" rot="-8386742">
            <a:off x="14488163" y="-2704462"/>
            <a:ext cx="4810751" cy="6403662"/>
          </a:xfrm>
          <a:custGeom>
            <a:avLst/>
            <a:gdLst/>
            <a:ahLst/>
            <a:cxnLst/>
            <a:rect r="r" b="b" t="t" l="l"/>
            <a:pathLst>
              <a:path h="6403662" w="4810751">
                <a:moveTo>
                  <a:pt x="0" y="0"/>
                </a:moveTo>
                <a:lnTo>
                  <a:pt x="4810751" y="0"/>
                </a:lnTo>
                <a:lnTo>
                  <a:pt x="4810751" y="6403662"/>
                </a:lnTo>
                <a:lnTo>
                  <a:pt x="0" y="6403662"/>
                </a:lnTo>
                <a:lnTo>
                  <a:pt x="0" y="0"/>
                </a:lnTo>
                <a:close/>
              </a:path>
            </a:pathLst>
          </a:custGeom>
          <a:blipFill>
            <a:blip r:embed="rId2"/>
            <a:stretch>
              <a:fillRect l="0" t="0" r="0" b="0"/>
            </a:stretch>
          </a:blipFill>
        </p:spPr>
      </p:sp>
      <p:sp>
        <p:nvSpPr>
          <p:cNvPr name="Freeform 3" id="3"/>
          <p:cNvSpPr/>
          <p:nvPr/>
        </p:nvSpPr>
        <p:spPr>
          <a:xfrm flipH="false" flipV="false" rot="0">
            <a:off x="5268712" y="7717787"/>
            <a:ext cx="3591987" cy="3958112"/>
          </a:xfrm>
          <a:custGeom>
            <a:avLst/>
            <a:gdLst/>
            <a:ahLst/>
            <a:cxnLst/>
            <a:rect r="r" b="b" t="t" l="l"/>
            <a:pathLst>
              <a:path h="3958112" w="3591987">
                <a:moveTo>
                  <a:pt x="0" y="0"/>
                </a:moveTo>
                <a:lnTo>
                  <a:pt x="3591987" y="0"/>
                </a:lnTo>
                <a:lnTo>
                  <a:pt x="3591987" y="3958112"/>
                </a:lnTo>
                <a:lnTo>
                  <a:pt x="0" y="3958112"/>
                </a:lnTo>
                <a:lnTo>
                  <a:pt x="0" y="0"/>
                </a:lnTo>
                <a:close/>
              </a:path>
            </a:pathLst>
          </a:custGeom>
          <a:blipFill>
            <a:blip r:embed="rId3"/>
            <a:stretch>
              <a:fillRect l="0" t="0" r="0" b="0"/>
            </a:stretch>
          </a:blipFill>
        </p:spPr>
      </p:sp>
      <p:sp>
        <p:nvSpPr>
          <p:cNvPr name="TextBox 4" id="4"/>
          <p:cNvSpPr txBox="true"/>
          <p:nvPr/>
        </p:nvSpPr>
        <p:spPr>
          <a:xfrm rot="0">
            <a:off x="4847304" y="2171700"/>
            <a:ext cx="8593392" cy="1216659"/>
          </a:xfrm>
          <a:prstGeom prst="rect">
            <a:avLst/>
          </a:prstGeom>
        </p:spPr>
        <p:txBody>
          <a:bodyPr anchor="t" rtlCol="false" tIns="0" lIns="0" bIns="0" rIns="0">
            <a:spAutoFit/>
          </a:bodyPr>
          <a:lstStyle/>
          <a:p>
            <a:pPr algn="ctr">
              <a:lnSpc>
                <a:spcPts val="8719"/>
              </a:lnSpc>
            </a:pPr>
            <a:r>
              <a:rPr lang="en-US" b="true" sz="7999">
                <a:solidFill>
                  <a:srgbClr val="FFFBF7"/>
                </a:solidFill>
                <a:latin typeface="Poppins Bold"/>
                <a:ea typeface="Poppins Bold"/>
                <a:cs typeface="Poppins Bold"/>
                <a:sym typeface="Poppins Bold"/>
              </a:rPr>
              <a:t>TEAM MEMBERS</a:t>
            </a:r>
          </a:p>
        </p:txBody>
      </p:sp>
      <p:sp>
        <p:nvSpPr>
          <p:cNvPr name="TextBox 5" id="5"/>
          <p:cNvSpPr txBox="true"/>
          <p:nvPr/>
        </p:nvSpPr>
        <p:spPr>
          <a:xfrm rot="0">
            <a:off x="9144000" y="5393365"/>
            <a:ext cx="3683736" cy="459983"/>
          </a:xfrm>
          <a:prstGeom prst="rect">
            <a:avLst/>
          </a:prstGeom>
        </p:spPr>
        <p:txBody>
          <a:bodyPr anchor="t" rtlCol="false" tIns="0" lIns="0" bIns="0" rIns="0">
            <a:spAutoFit/>
          </a:bodyPr>
          <a:lstStyle/>
          <a:p>
            <a:pPr algn="ctr" marL="0" indent="0" lvl="0">
              <a:lnSpc>
                <a:spcPts val="3587"/>
              </a:lnSpc>
              <a:spcBef>
                <a:spcPct val="0"/>
              </a:spcBef>
            </a:pPr>
            <a:r>
              <a:rPr lang="en-US" b="true" sz="3291" spc="-128">
                <a:solidFill>
                  <a:srgbClr val="FFFBF7"/>
                </a:solidFill>
                <a:latin typeface="Open Sauce Bold"/>
                <a:ea typeface="Open Sauce Bold"/>
                <a:cs typeface="Open Sauce Bold"/>
                <a:sym typeface="Open Sauce Bold"/>
              </a:rPr>
              <a:t>aiteur mouna</a:t>
            </a:r>
          </a:p>
        </p:txBody>
      </p:sp>
      <p:sp>
        <p:nvSpPr>
          <p:cNvPr name="TextBox 6" id="6"/>
          <p:cNvSpPr txBox="true"/>
          <p:nvPr/>
        </p:nvSpPr>
        <p:spPr>
          <a:xfrm rot="0">
            <a:off x="13575564" y="5172075"/>
            <a:ext cx="3683736" cy="902563"/>
          </a:xfrm>
          <a:prstGeom prst="rect">
            <a:avLst/>
          </a:prstGeom>
        </p:spPr>
        <p:txBody>
          <a:bodyPr anchor="t" rtlCol="false" tIns="0" lIns="0" bIns="0" rIns="0">
            <a:spAutoFit/>
          </a:bodyPr>
          <a:lstStyle/>
          <a:p>
            <a:pPr algn="ctr" marL="0" indent="0" lvl="0">
              <a:lnSpc>
                <a:spcPts val="3587"/>
              </a:lnSpc>
              <a:spcBef>
                <a:spcPct val="0"/>
              </a:spcBef>
            </a:pPr>
            <a:r>
              <a:rPr lang="en-US" b="true" sz="3291" spc="-128">
                <a:solidFill>
                  <a:srgbClr val="FFFBF7"/>
                </a:solidFill>
                <a:latin typeface="Open Sauce Bold"/>
                <a:ea typeface="Open Sauce Bold"/>
                <a:cs typeface="Open Sauce Bold"/>
                <a:sym typeface="Open Sauce Bold"/>
              </a:rPr>
              <a:t>benhamouche lydia</a:t>
            </a:r>
          </a:p>
        </p:txBody>
      </p:sp>
      <p:sp>
        <p:nvSpPr>
          <p:cNvPr name="TextBox 7" id="7"/>
          <p:cNvSpPr txBox="true"/>
          <p:nvPr/>
        </p:nvSpPr>
        <p:spPr>
          <a:xfrm rot="0">
            <a:off x="4847304" y="5337369"/>
            <a:ext cx="3683736" cy="459983"/>
          </a:xfrm>
          <a:prstGeom prst="rect">
            <a:avLst/>
          </a:prstGeom>
        </p:spPr>
        <p:txBody>
          <a:bodyPr anchor="t" rtlCol="false" tIns="0" lIns="0" bIns="0" rIns="0">
            <a:spAutoFit/>
          </a:bodyPr>
          <a:lstStyle/>
          <a:p>
            <a:pPr algn="ctr" marL="0" indent="0" lvl="0">
              <a:lnSpc>
                <a:spcPts val="3587"/>
              </a:lnSpc>
              <a:spcBef>
                <a:spcPct val="0"/>
              </a:spcBef>
            </a:pPr>
            <a:r>
              <a:rPr lang="en-US" b="true" sz="3291" spc="-128">
                <a:solidFill>
                  <a:srgbClr val="FFFBF7"/>
                </a:solidFill>
                <a:latin typeface="Open Sauce Bold"/>
                <a:ea typeface="Open Sauce Bold"/>
                <a:cs typeface="Open Sauce Bold"/>
                <a:sym typeface="Open Sauce Bold"/>
              </a:rPr>
              <a:t>arbaoui khedidja</a:t>
            </a:r>
          </a:p>
        </p:txBody>
      </p:sp>
      <p:sp>
        <p:nvSpPr>
          <p:cNvPr name="TextBox 8" id="8"/>
          <p:cNvSpPr txBox="true"/>
          <p:nvPr/>
        </p:nvSpPr>
        <p:spPr>
          <a:xfrm rot="0">
            <a:off x="567579" y="5172075"/>
            <a:ext cx="3683736" cy="902563"/>
          </a:xfrm>
          <a:prstGeom prst="rect">
            <a:avLst/>
          </a:prstGeom>
        </p:spPr>
        <p:txBody>
          <a:bodyPr anchor="t" rtlCol="false" tIns="0" lIns="0" bIns="0" rIns="0">
            <a:spAutoFit/>
          </a:bodyPr>
          <a:lstStyle/>
          <a:p>
            <a:pPr algn="ctr" marL="0" indent="0" lvl="0">
              <a:lnSpc>
                <a:spcPts val="3587"/>
              </a:lnSpc>
              <a:spcBef>
                <a:spcPct val="0"/>
              </a:spcBef>
            </a:pPr>
            <a:r>
              <a:rPr lang="en-US" b="true" sz="3291" spc="-128">
                <a:solidFill>
                  <a:srgbClr val="FFFBF7"/>
                </a:solidFill>
                <a:latin typeface="Open Sauce Bold"/>
                <a:ea typeface="Open Sauce Bold"/>
                <a:cs typeface="Open Sauce Bold"/>
                <a:sym typeface="Open Sauce Bold"/>
              </a:rPr>
              <a:t>yaakoub salah eddine</a:t>
            </a:r>
          </a:p>
        </p:txBody>
      </p:sp>
      <p:sp>
        <p:nvSpPr>
          <p:cNvPr name="TextBox 9" id="9"/>
          <p:cNvSpPr txBox="true"/>
          <p:nvPr/>
        </p:nvSpPr>
        <p:spPr>
          <a:xfrm rot="0">
            <a:off x="-1934926" y="531609"/>
            <a:ext cx="5005012" cy="497091"/>
          </a:xfrm>
          <a:prstGeom prst="rect">
            <a:avLst/>
          </a:prstGeom>
        </p:spPr>
        <p:txBody>
          <a:bodyPr anchor="t" rtlCol="false" tIns="0" lIns="0" bIns="0" rIns="0">
            <a:spAutoFit/>
          </a:bodyPr>
          <a:lstStyle/>
          <a:p>
            <a:pPr algn="r">
              <a:lnSpc>
                <a:spcPts val="4096"/>
              </a:lnSpc>
            </a:pPr>
            <a:r>
              <a:rPr lang="en-US" b="true" sz="2926" spc="421">
                <a:solidFill>
                  <a:srgbClr val="FFFBF7"/>
                </a:solidFill>
                <a:latin typeface="Open Sauce Bold"/>
                <a:ea typeface="Open Sauce Bold"/>
                <a:cs typeface="Open Sauce Bold"/>
                <a:sym typeface="Open Sauce Bold"/>
              </a:rPr>
              <a:t>ENSIA</a:t>
            </a:r>
          </a:p>
        </p:txBody>
      </p:sp>
      <p:sp>
        <p:nvSpPr>
          <p:cNvPr name="Freeform 10" id="10"/>
          <p:cNvSpPr/>
          <p:nvPr/>
        </p:nvSpPr>
        <p:spPr>
          <a:xfrm flipH="false" flipV="false" rot="0">
            <a:off x="567579"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grpSp>
        <p:nvGrpSpPr>
          <p:cNvPr name="Group 2" id="2"/>
          <p:cNvGrpSpPr/>
          <p:nvPr/>
        </p:nvGrpSpPr>
        <p:grpSpPr>
          <a:xfrm rot="0">
            <a:off x="10317559" y="1867374"/>
            <a:ext cx="6115693" cy="3048854"/>
            <a:chOff x="0" y="0"/>
            <a:chExt cx="1856396" cy="925468"/>
          </a:xfrm>
        </p:grpSpPr>
        <p:sp>
          <p:nvSpPr>
            <p:cNvPr name="Freeform 3" id="3"/>
            <p:cNvSpPr/>
            <p:nvPr/>
          </p:nvSpPr>
          <p:spPr>
            <a:xfrm flipH="false" flipV="false" rot="0">
              <a:off x="0" y="0"/>
              <a:ext cx="1856396" cy="925468"/>
            </a:xfrm>
            <a:custGeom>
              <a:avLst/>
              <a:gdLst/>
              <a:ahLst/>
              <a:cxnLst/>
              <a:rect r="r" b="b" t="t" l="l"/>
              <a:pathLst>
                <a:path h="925468" w="1856396">
                  <a:moveTo>
                    <a:pt x="44307" y="0"/>
                  </a:moveTo>
                  <a:lnTo>
                    <a:pt x="1812089" y="0"/>
                  </a:lnTo>
                  <a:cubicBezTo>
                    <a:pt x="1836559" y="0"/>
                    <a:pt x="1856396" y="19837"/>
                    <a:pt x="1856396" y="44307"/>
                  </a:cubicBezTo>
                  <a:lnTo>
                    <a:pt x="1856396" y="881161"/>
                  </a:lnTo>
                  <a:cubicBezTo>
                    <a:pt x="1856396" y="905631"/>
                    <a:pt x="1836559" y="925468"/>
                    <a:pt x="1812089" y="925468"/>
                  </a:cubicBezTo>
                  <a:lnTo>
                    <a:pt x="44307" y="925468"/>
                  </a:lnTo>
                  <a:cubicBezTo>
                    <a:pt x="19837" y="925468"/>
                    <a:pt x="0" y="905631"/>
                    <a:pt x="0" y="881161"/>
                  </a:cubicBezTo>
                  <a:lnTo>
                    <a:pt x="0" y="44307"/>
                  </a:lnTo>
                  <a:cubicBezTo>
                    <a:pt x="0" y="19837"/>
                    <a:pt x="19837" y="0"/>
                    <a:pt x="44307" y="0"/>
                  </a:cubicBezTo>
                  <a:close/>
                </a:path>
              </a:pathLst>
            </a:custGeom>
            <a:solidFill>
              <a:srgbClr val="FFFBF7"/>
            </a:solidFill>
            <a:ln w="38100" cap="rnd">
              <a:solidFill>
                <a:srgbClr val="0B5304"/>
              </a:solidFill>
              <a:prstDash val="solid"/>
              <a:round/>
            </a:ln>
          </p:spPr>
        </p:sp>
        <p:sp>
          <p:nvSpPr>
            <p:cNvPr name="TextBox 4" id="4"/>
            <p:cNvSpPr txBox="true"/>
            <p:nvPr/>
          </p:nvSpPr>
          <p:spPr>
            <a:xfrm>
              <a:off x="0" y="-38100"/>
              <a:ext cx="1856396" cy="963568"/>
            </a:xfrm>
            <a:prstGeom prst="rect">
              <a:avLst/>
            </a:prstGeom>
          </p:spPr>
          <p:txBody>
            <a:bodyPr anchor="ctr" rtlCol="false" tIns="50800" lIns="50800" bIns="50800" rIns="50800"/>
            <a:lstStyle/>
            <a:p>
              <a:pPr algn="ctr">
                <a:lnSpc>
                  <a:spcPts val="2634"/>
                </a:lnSpc>
              </a:pPr>
            </a:p>
          </p:txBody>
        </p:sp>
      </p:grpSp>
      <p:grpSp>
        <p:nvGrpSpPr>
          <p:cNvPr name="Group 5" id="5"/>
          <p:cNvGrpSpPr/>
          <p:nvPr/>
        </p:nvGrpSpPr>
        <p:grpSpPr>
          <a:xfrm rot="0">
            <a:off x="10830853" y="1403755"/>
            <a:ext cx="5089105" cy="927239"/>
            <a:chOff x="0" y="0"/>
            <a:chExt cx="1544779" cy="281460"/>
          </a:xfrm>
        </p:grpSpPr>
        <p:sp>
          <p:nvSpPr>
            <p:cNvPr name="Freeform 6" id="6"/>
            <p:cNvSpPr/>
            <p:nvPr/>
          </p:nvSpPr>
          <p:spPr>
            <a:xfrm flipH="false" flipV="false" rot="0">
              <a:off x="0" y="0"/>
              <a:ext cx="1544779" cy="281460"/>
            </a:xfrm>
            <a:custGeom>
              <a:avLst/>
              <a:gdLst/>
              <a:ahLst/>
              <a:cxnLst/>
              <a:rect r="r" b="b" t="t" l="l"/>
              <a:pathLst>
                <a:path h="281460" w="1544779">
                  <a:moveTo>
                    <a:pt x="53245" y="0"/>
                  </a:moveTo>
                  <a:lnTo>
                    <a:pt x="1491534" y="0"/>
                  </a:lnTo>
                  <a:cubicBezTo>
                    <a:pt x="1505656" y="0"/>
                    <a:pt x="1519199" y="5610"/>
                    <a:pt x="1529184" y="15595"/>
                  </a:cubicBezTo>
                  <a:cubicBezTo>
                    <a:pt x="1539169" y="25580"/>
                    <a:pt x="1544779" y="39123"/>
                    <a:pt x="1544779" y="53245"/>
                  </a:cubicBezTo>
                  <a:lnTo>
                    <a:pt x="1544779" y="228215"/>
                  </a:lnTo>
                  <a:cubicBezTo>
                    <a:pt x="1544779" y="242337"/>
                    <a:pt x="1539169" y="255880"/>
                    <a:pt x="1529184" y="265865"/>
                  </a:cubicBezTo>
                  <a:cubicBezTo>
                    <a:pt x="1519199" y="275850"/>
                    <a:pt x="1505656" y="281460"/>
                    <a:pt x="1491534" y="281460"/>
                  </a:cubicBezTo>
                  <a:lnTo>
                    <a:pt x="53245" y="281460"/>
                  </a:lnTo>
                  <a:cubicBezTo>
                    <a:pt x="39123" y="281460"/>
                    <a:pt x="25580" y="275850"/>
                    <a:pt x="15595" y="265865"/>
                  </a:cubicBezTo>
                  <a:cubicBezTo>
                    <a:pt x="5610" y="255880"/>
                    <a:pt x="0" y="242337"/>
                    <a:pt x="0" y="228215"/>
                  </a:cubicBezTo>
                  <a:lnTo>
                    <a:pt x="0" y="53245"/>
                  </a:lnTo>
                  <a:cubicBezTo>
                    <a:pt x="0" y="39123"/>
                    <a:pt x="5610" y="25580"/>
                    <a:pt x="15595" y="15595"/>
                  </a:cubicBezTo>
                  <a:cubicBezTo>
                    <a:pt x="25580" y="5610"/>
                    <a:pt x="39123" y="0"/>
                    <a:pt x="53245" y="0"/>
                  </a:cubicBezTo>
                  <a:close/>
                </a:path>
              </a:pathLst>
            </a:custGeom>
            <a:solidFill>
              <a:srgbClr val="0B5304"/>
            </a:solidFill>
          </p:spPr>
        </p:sp>
        <p:sp>
          <p:nvSpPr>
            <p:cNvPr name="TextBox 7" id="7"/>
            <p:cNvSpPr txBox="true"/>
            <p:nvPr/>
          </p:nvSpPr>
          <p:spPr>
            <a:xfrm>
              <a:off x="0" y="-38100"/>
              <a:ext cx="1544779" cy="319560"/>
            </a:xfrm>
            <a:prstGeom prst="rect">
              <a:avLst/>
            </a:prstGeom>
          </p:spPr>
          <p:txBody>
            <a:bodyPr anchor="ctr" rtlCol="false" tIns="50800" lIns="50800" bIns="50800" rIns="50800"/>
            <a:lstStyle/>
            <a:p>
              <a:pPr algn="ctr">
                <a:lnSpc>
                  <a:spcPts val="2634"/>
                </a:lnSpc>
              </a:pPr>
            </a:p>
          </p:txBody>
        </p:sp>
      </p:grpSp>
      <p:grpSp>
        <p:nvGrpSpPr>
          <p:cNvPr name="Group 8" id="8"/>
          <p:cNvGrpSpPr/>
          <p:nvPr/>
        </p:nvGrpSpPr>
        <p:grpSpPr>
          <a:xfrm rot="0">
            <a:off x="10317559" y="5834392"/>
            <a:ext cx="6115693" cy="3048854"/>
            <a:chOff x="0" y="0"/>
            <a:chExt cx="1856396" cy="925468"/>
          </a:xfrm>
        </p:grpSpPr>
        <p:sp>
          <p:nvSpPr>
            <p:cNvPr name="Freeform 9" id="9"/>
            <p:cNvSpPr/>
            <p:nvPr/>
          </p:nvSpPr>
          <p:spPr>
            <a:xfrm flipH="false" flipV="false" rot="0">
              <a:off x="0" y="0"/>
              <a:ext cx="1856396" cy="925468"/>
            </a:xfrm>
            <a:custGeom>
              <a:avLst/>
              <a:gdLst/>
              <a:ahLst/>
              <a:cxnLst/>
              <a:rect r="r" b="b" t="t" l="l"/>
              <a:pathLst>
                <a:path h="925468" w="1856396">
                  <a:moveTo>
                    <a:pt x="44307" y="0"/>
                  </a:moveTo>
                  <a:lnTo>
                    <a:pt x="1812089" y="0"/>
                  </a:lnTo>
                  <a:cubicBezTo>
                    <a:pt x="1836559" y="0"/>
                    <a:pt x="1856396" y="19837"/>
                    <a:pt x="1856396" y="44307"/>
                  </a:cubicBezTo>
                  <a:lnTo>
                    <a:pt x="1856396" y="881161"/>
                  </a:lnTo>
                  <a:cubicBezTo>
                    <a:pt x="1856396" y="905631"/>
                    <a:pt x="1836559" y="925468"/>
                    <a:pt x="1812089" y="925468"/>
                  </a:cubicBezTo>
                  <a:lnTo>
                    <a:pt x="44307" y="925468"/>
                  </a:lnTo>
                  <a:cubicBezTo>
                    <a:pt x="19837" y="925468"/>
                    <a:pt x="0" y="905631"/>
                    <a:pt x="0" y="881161"/>
                  </a:cubicBezTo>
                  <a:lnTo>
                    <a:pt x="0" y="44307"/>
                  </a:lnTo>
                  <a:cubicBezTo>
                    <a:pt x="0" y="19837"/>
                    <a:pt x="19837" y="0"/>
                    <a:pt x="44307" y="0"/>
                  </a:cubicBezTo>
                  <a:close/>
                </a:path>
              </a:pathLst>
            </a:custGeom>
            <a:solidFill>
              <a:srgbClr val="FFFBF7"/>
            </a:solidFill>
            <a:ln w="38100" cap="rnd">
              <a:solidFill>
                <a:srgbClr val="0B5304"/>
              </a:solidFill>
              <a:prstDash val="solid"/>
              <a:round/>
            </a:ln>
          </p:spPr>
        </p:sp>
        <p:sp>
          <p:nvSpPr>
            <p:cNvPr name="TextBox 10" id="10"/>
            <p:cNvSpPr txBox="true"/>
            <p:nvPr/>
          </p:nvSpPr>
          <p:spPr>
            <a:xfrm>
              <a:off x="0" y="-38100"/>
              <a:ext cx="1856396" cy="963568"/>
            </a:xfrm>
            <a:prstGeom prst="rect">
              <a:avLst/>
            </a:prstGeom>
          </p:spPr>
          <p:txBody>
            <a:bodyPr anchor="ctr" rtlCol="false" tIns="50800" lIns="50800" bIns="50800" rIns="50800"/>
            <a:lstStyle/>
            <a:p>
              <a:pPr algn="ctr" marL="0" indent="0" lvl="0">
                <a:lnSpc>
                  <a:spcPts val="2634"/>
                </a:lnSpc>
                <a:spcBef>
                  <a:spcPct val="0"/>
                </a:spcBef>
              </a:pPr>
            </a:p>
          </p:txBody>
        </p:sp>
      </p:grpSp>
      <p:grpSp>
        <p:nvGrpSpPr>
          <p:cNvPr name="Group 11" id="11"/>
          <p:cNvGrpSpPr/>
          <p:nvPr/>
        </p:nvGrpSpPr>
        <p:grpSpPr>
          <a:xfrm rot="0">
            <a:off x="10830853" y="5370772"/>
            <a:ext cx="5089105" cy="927239"/>
            <a:chOff x="0" y="0"/>
            <a:chExt cx="1544779" cy="281460"/>
          </a:xfrm>
        </p:grpSpPr>
        <p:sp>
          <p:nvSpPr>
            <p:cNvPr name="Freeform 12" id="12"/>
            <p:cNvSpPr/>
            <p:nvPr/>
          </p:nvSpPr>
          <p:spPr>
            <a:xfrm flipH="false" flipV="false" rot="0">
              <a:off x="0" y="0"/>
              <a:ext cx="1544779" cy="281460"/>
            </a:xfrm>
            <a:custGeom>
              <a:avLst/>
              <a:gdLst/>
              <a:ahLst/>
              <a:cxnLst/>
              <a:rect r="r" b="b" t="t" l="l"/>
              <a:pathLst>
                <a:path h="281460" w="1544779">
                  <a:moveTo>
                    <a:pt x="53245" y="0"/>
                  </a:moveTo>
                  <a:lnTo>
                    <a:pt x="1491534" y="0"/>
                  </a:lnTo>
                  <a:cubicBezTo>
                    <a:pt x="1505656" y="0"/>
                    <a:pt x="1519199" y="5610"/>
                    <a:pt x="1529184" y="15595"/>
                  </a:cubicBezTo>
                  <a:cubicBezTo>
                    <a:pt x="1539169" y="25580"/>
                    <a:pt x="1544779" y="39123"/>
                    <a:pt x="1544779" y="53245"/>
                  </a:cubicBezTo>
                  <a:lnTo>
                    <a:pt x="1544779" y="228215"/>
                  </a:lnTo>
                  <a:cubicBezTo>
                    <a:pt x="1544779" y="242337"/>
                    <a:pt x="1539169" y="255880"/>
                    <a:pt x="1529184" y="265865"/>
                  </a:cubicBezTo>
                  <a:cubicBezTo>
                    <a:pt x="1519199" y="275850"/>
                    <a:pt x="1505656" y="281460"/>
                    <a:pt x="1491534" y="281460"/>
                  </a:cubicBezTo>
                  <a:lnTo>
                    <a:pt x="53245" y="281460"/>
                  </a:lnTo>
                  <a:cubicBezTo>
                    <a:pt x="39123" y="281460"/>
                    <a:pt x="25580" y="275850"/>
                    <a:pt x="15595" y="265865"/>
                  </a:cubicBezTo>
                  <a:cubicBezTo>
                    <a:pt x="5610" y="255880"/>
                    <a:pt x="0" y="242337"/>
                    <a:pt x="0" y="228215"/>
                  </a:cubicBezTo>
                  <a:lnTo>
                    <a:pt x="0" y="53245"/>
                  </a:lnTo>
                  <a:cubicBezTo>
                    <a:pt x="0" y="39123"/>
                    <a:pt x="5610" y="25580"/>
                    <a:pt x="15595" y="15595"/>
                  </a:cubicBezTo>
                  <a:cubicBezTo>
                    <a:pt x="25580" y="5610"/>
                    <a:pt x="39123" y="0"/>
                    <a:pt x="53245" y="0"/>
                  </a:cubicBezTo>
                  <a:close/>
                </a:path>
              </a:pathLst>
            </a:custGeom>
            <a:solidFill>
              <a:srgbClr val="0B5304"/>
            </a:solidFill>
          </p:spPr>
        </p:sp>
        <p:sp>
          <p:nvSpPr>
            <p:cNvPr name="TextBox 13" id="13"/>
            <p:cNvSpPr txBox="true"/>
            <p:nvPr/>
          </p:nvSpPr>
          <p:spPr>
            <a:xfrm>
              <a:off x="0" y="-38100"/>
              <a:ext cx="1544779" cy="319560"/>
            </a:xfrm>
            <a:prstGeom prst="rect">
              <a:avLst/>
            </a:prstGeom>
          </p:spPr>
          <p:txBody>
            <a:bodyPr anchor="ctr" rtlCol="false" tIns="50800" lIns="50800" bIns="50800" rIns="50800"/>
            <a:lstStyle/>
            <a:p>
              <a:pPr algn="ctr">
                <a:lnSpc>
                  <a:spcPts val="2634"/>
                </a:lnSpc>
              </a:pPr>
            </a:p>
          </p:txBody>
        </p:sp>
      </p:grpSp>
      <p:sp>
        <p:nvSpPr>
          <p:cNvPr name="Freeform 14" id="14"/>
          <p:cNvSpPr/>
          <p:nvPr/>
        </p:nvSpPr>
        <p:spPr>
          <a:xfrm flipH="false" flipV="false" rot="0">
            <a:off x="7054483" y="7630700"/>
            <a:ext cx="4179033" cy="4523987"/>
          </a:xfrm>
          <a:custGeom>
            <a:avLst/>
            <a:gdLst/>
            <a:ahLst/>
            <a:cxnLst/>
            <a:rect r="r" b="b" t="t" l="l"/>
            <a:pathLst>
              <a:path h="4523987" w="4179033">
                <a:moveTo>
                  <a:pt x="0" y="0"/>
                </a:moveTo>
                <a:lnTo>
                  <a:pt x="4179034" y="0"/>
                </a:lnTo>
                <a:lnTo>
                  <a:pt x="4179034" y="4523987"/>
                </a:lnTo>
                <a:lnTo>
                  <a:pt x="0" y="4523987"/>
                </a:lnTo>
                <a:lnTo>
                  <a:pt x="0" y="0"/>
                </a:lnTo>
                <a:close/>
              </a:path>
            </a:pathLst>
          </a:custGeom>
          <a:blipFill>
            <a:blip r:embed="rId2"/>
            <a:stretch>
              <a:fillRect l="0" t="0" r="0" b="0"/>
            </a:stretch>
          </a:blipFill>
        </p:spPr>
      </p:sp>
      <p:sp>
        <p:nvSpPr>
          <p:cNvPr name="Freeform 15" id="15"/>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3"/>
            <a:stretch>
              <a:fillRect l="0" t="0" r="0" b="0"/>
            </a:stretch>
          </a:blipFill>
        </p:spPr>
      </p:sp>
      <p:sp>
        <p:nvSpPr>
          <p:cNvPr name="TextBox 16" id="16"/>
          <p:cNvSpPr txBox="true"/>
          <p:nvPr/>
        </p:nvSpPr>
        <p:spPr>
          <a:xfrm rot="0">
            <a:off x="1028700" y="4815340"/>
            <a:ext cx="8115300" cy="2470785"/>
          </a:xfrm>
          <a:prstGeom prst="rect">
            <a:avLst/>
          </a:prstGeom>
        </p:spPr>
        <p:txBody>
          <a:bodyPr anchor="t" rtlCol="false" tIns="0" lIns="0" bIns="0" rIns="0">
            <a:spAutoFit/>
          </a:bodyPr>
          <a:lstStyle/>
          <a:p>
            <a:pPr algn="just">
              <a:lnSpc>
                <a:spcPts val="3270"/>
              </a:lnSpc>
            </a:pPr>
            <a:r>
              <a:rPr lang="en-US" sz="3000" spc="-117">
                <a:solidFill>
                  <a:srgbClr val="0B5304"/>
                </a:solidFill>
                <a:latin typeface="Open Sauce"/>
                <a:ea typeface="Open Sauce"/>
                <a:cs typeface="Open Sauce"/>
                <a:sym typeface="Open Sauce"/>
              </a:rPr>
              <a:t>Understand which seasons have the highest sales.</a:t>
            </a:r>
          </a:p>
          <a:p>
            <a:pPr algn="just">
              <a:lnSpc>
                <a:spcPts val="3270"/>
              </a:lnSpc>
            </a:pPr>
            <a:r>
              <a:rPr lang="en-US" sz="3000" spc="-117">
                <a:solidFill>
                  <a:srgbClr val="0B5304"/>
                </a:solidFill>
                <a:latin typeface="Open Sauce"/>
                <a:ea typeface="Open Sauce"/>
                <a:cs typeface="Open Sauce"/>
                <a:sym typeface="Open Sauce"/>
              </a:rPr>
              <a:t>Identify which product families perform best in each season.</a:t>
            </a:r>
          </a:p>
          <a:p>
            <a:pPr algn="just" marL="0" indent="0" lvl="0">
              <a:lnSpc>
                <a:spcPts val="3270"/>
              </a:lnSpc>
              <a:spcBef>
                <a:spcPct val="0"/>
              </a:spcBef>
            </a:pPr>
            <a:r>
              <a:rPr lang="en-US" sz="3000" spc="-117">
                <a:solidFill>
                  <a:srgbClr val="0B5304"/>
                </a:solidFill>
                <a:latin typeface="Open Sauce"/>
                <a:ea typeface="Open Sauce"/>
                <a:cs typeface="Open Sauce"/>
                <a:sym typeface="Open Sauce"/>
              </a:rPr>
              <a:t>Use clustering to group sales patterns and derive insights.</a:t>
            </a:r>
          </a:p>
        </p:txBody>
      </p:sp>
      <p:sp>
        <p:nvSpPr>
          <p:cNvPr name="TextBox 17" id="17"/>
          <p:cNvSpPr txBox="true"/>
          <p:nvPr/>
        </p:nvSpPr>
        <p:spPr>
          <a:xfrm rot="0">
            <a:off x="1028700" y="2984888"/>
            <a:ext cx="8358066" cy="1260471"/>
          </a:xfrm>
          <a:prstGeom prst="rect">
            <a:avLst/>
          </a:prstGeom>
        </p:spPr>
        <p:txBody>
          <a:bodyPr anchor="t" rtlCol="false" tIns="0" lIns="0" bIns="0" rIns="0">
            <a:spAutoFit/>
          </a:bodyPr>
          <a:lstStyle/>
          <a:p>
            <a:pPr algn="l">
              <a:lnSpc>
                <a:spcPts val="9800"/>
              </a:lnSpc>
            </a:pPr>
            <a:r>
              <a:rPr lang="en-US" sz="7000" b="true">
                <a:solidFill>
                  <a:srgbClr val="0B5304"/>
                </a:solidFill>
                <a:latin typeface="Poppins Bold"/>
                <a:ea typeface="Poppins Bold"/>
                <a:cs typeface="Poppins Bold"/>
                <a:sym typeface="Poppins Bold"/>
              </a:rPr>
              <a:t>PURPOSE</a:t>
            </a:r>
          </a:p>
        </p:txBody>
      </p:sp>
      <p:sp>
        <p:nvSpPr>
          <p:cNvPr name="TextBox 18" id="18"/>
          <p:cNvSpPr txBox="true"/>
          <p:nvPr/>
        </p:nvSpPr>
        <p:spPr>
          <a:xfrm rot="0">
            <a:off x="10793916" y="2811613"/>
            <a:ext cx="5162978" cy="832485"/>
          </a:xfrm>
          <a:prstGeom prst="rect">
            <a:avLst/>
          </a:prstGeom>
        </p:spPr>
        <p:txBody>
          <a:bodyPr anchor="t" rtlCol="false" tIns="0" lIns="0" bIns="0" rIns="0">
            <a:spAutoFit/>
          </a:bodyPr>
          <a:lstStyle/>
          <a:p>
            <a:pPr algn="just" marL="647700" indent="-323850" lvl="1">
              <a:lnSpc>
                <a:spcPts val="3270"/>
              </a:lnSpc>
              <a:buFont typeface="Arial"/>
              <a:buChar char="•"/>
            </a:pPr>
            <a:r>
              <a:rPr lang="en-US" sz="3000" spc="-117">
                <a:solidFill>
                  <a:srgbClr val="0B5304"/>
                </a:solidFill>
                <a:latin typeface="Open Sauce"/>
                <a:ea typeface="Open Sauce"/>
                <a:cs typeface="Open Sauce"/>
                <a:sym typeface="Open Sauce"/>
              </a:rPr>
              <a:t>Sales data across different seasons.</a:t>
            </a:r>
          </a:p>
        </p:txBody>
      </p:sp>
      <p:sp>
        <p:nvSpPr>
          <p:cNvPr name="TextBox 19" id="19"/>
          <p:cNvSpPr txBox="true"/>
          <p:nvPr/>
        </p:nvSpPr>
        <p:spPr>
          <a:xfrm rot="0">
            <a:off x="12011637" y="1671744"/>
            <a:ext cx="2727536" cy="410310"/>
          </a:xfrm>
          <a:prstGeom prst="rect">
            <a:avLst/>
          </a:prstGeom>
        </p:spPr>
        <p:txBody>
          <a:bodyPr anchor="t" rtlCol="false" tIns="0" lIns="0" bIns="0" rIns="0">
            <a:spAutoFit/>
          </a:bodyPr>
          <a:lstStyle/>
          <a:p>
            <a:pPr algn="ctr" marL="0" indent="0" lvl="0">
              <a:lnSpc>
                <a:spcPts val="3152"/>
              </a:lnSpc>
              <a:spcBef>
                <a:spcPct val="0"/>
              </a:spcBef>
            </a:pPr>
            <a:r>
              <a:rPr lang="en-US" b="true" sz="2892" spc="-112">
                <a:solidFill>
                  <a:srgbClr val="FFFBF7"/>
                </a:solidFill>
                <a:latin typeface="Open Sauce Bold"/>
                <a:ea typeface="Open Sauce Bold"/>
                <a:cs typeface="Open Sauce Bold"/>
                <a:sym typeface="Open Sauce Bold"/>
              </a:rPr>
              <a:t>Dataset</a:t>
            </a:r>
          </a:p>
        </p:txBody>
      </p:sp>
      <p:sp>
        <p:nvSpPr>
          <p:cNvPr name="TextBox 20" id="20"/>
          <p:cNvSpPr txBox="true"/>
          <p:nvPr/>
        </p:nvSpPr>
        <p:spPr>
          <a:xfrm rot="0">
            <a:off x="10793916" y="6614383"/>
            <a:ext cx="5162978" cy="2061210"/>
          </a:xfrm>
          <a:prstGeom prst="rect">
            <a:avLst/>
          </a:prstGeom>
        </p:spPr>
        <p:txBody>
          <a:bodyPr anchor="t" rtlCol="false" tIns="0" lIns="0" bIns="0" rIns="0">
            <a:spAutoFit/>
          </a:bodyPr>
          <a:lstStyle/>
          <a:p>
            <a:pPr algn="l" marL="647700" indent="-323850" lvl="1">
              <a:lnSpc>
                <a:spcPts val="3270"/>
              </a:lnSpc>
              <a:buFont typeface="Arial"/>
              <a:buChar char="•"/>
            </a:pPr>
            <a:r>
              <a:rPr lang="en-US" sz="3000" spc="-117">
                <a:solidFill>
                  <a:srgbClr val="0B5304"/>
                </a:solidFill>
                <a:latin typeface="Open Sauce"/>
                <a:ea typeface="Open Sauce"/>
                <a:cs typeface="Open Sauce"/>
                <a:sym typeface="Open Sauce"/>
              </a:rPr>
              <a:t>Converted dates into a readable format.</a:t>
            </a:r>
          </a:p>
          <a:p>
            <a:pPr algn="l" marL="647700" indent="-323850" lvl="1">
              <a:lnSpc>
                <a:spcPts val="3270"/>
              </a:lnSpc>
              <a:buFont typeface="Arial"/>
              <a:buChar char="•"/>
            </a:pPr>
            <a:r>
              <a:rPr lang="en-US" sz="3000" spc="-117">
                <a:solidFill>
                  <a:srgbClr val="0B5304"/>
                </a:solidFill>
                <a:latin typeface="Open Sauce"/>
                <a:ea typeface="Open Sauce"/>
                <a:cs typeface="Open Sauce"/>
                <a:sym typeface="Open Sauce"/>
              </a:rPr>
              <a:t>Extracted seasonal information from the dates.</a:t>
            </a:r>
          </a:p>
        </p:txBody>
      </p:sp>
      <p:sp>
        <p:nvSpPr>
          <p:cNvPr name="TextBox 21" id="21"/>
          <p:cNvSpPr txBox="true"/>
          <p:nvPr/>
        </p:nvSpPr>
        <p:spPr>
          <a:xfrm rot="0">
            <a:off x="12011637" y="5638762"/>
            <a:ext cx="2727536" cy="410310"/>
          </a:xfrm>
          <a:prstGeom prst="rect">
            <a:avLst/>
          </a:prstGeom>
        </p:spPr>
        <p:txBody>
          <a:bodyPr anchor="t" rtlCol="false" tIns="0" lIns="0" bIns="0" rIns="0">
            <a:spAutoFit/>
          </a:bodyPr>
          <a:lstStyle/>
          <a:p>
            <a:pPr algn="ctr" marL="0" indent="0" lvl="0">
              <a:lnSpc>
                <a:spcPts val="3152"/>
              </a:lnSpc>
              <a:spcBef>
                <a:spcPct val="0"/>
              </a:spcBef>
            </a:pPr>
            <a:r>
              <a:rPr lang="en-US" b="true" sz="2892" spc="-112">
                <a:solidFill>
                  <a:srgbClr val="FFFBF7"/>
                </a:solidFill>
                <a:latin typeface="Open Sauce Bold"/>
                <a:ea typeface="Open Sauce Bold"/>
                <a:cs typeface="Open Sauce Bold"/>
                <a:sym typeface="Open Sauce Bold"/>
              </a:rPr>
              <a:t>Preprocessing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1968874">
            <a:off x="13571408" y="-146796"/>
            <a:ext cx="2143915" cy="1124216"/>
          </a:xfrm>
          <a:custGeom>
            <a:avLst/>
            <a:gdLst/>
            <a:ahLst/>
            <a:cxnLst/>
            <a:rect r="r" b="b" t="t" l="l"/>
            <a:pathLst>
              <a:path h="1124216" w="2143915">
                <a:moveTo>
                  <a:pt x="0" y="0"/>
                </a:moveTo>
                <a:lnTo>
                  <a:pt x="2143915" y="0"/>
                </a:lnTo>
                <a:lnTo>
                  <a:pt x="2143915" y="1124216"/>
                </a:lnTo>
                <a:lnTo>
                  <a:pt x="0" y="1124216"/>
                </a:lnTo>
                <a:lnTo>
                  <a:pt x="0" y="0"/>
                </a:lnTo>
                <a:close/>
              </a:path>
            </a:pathLst>
          </a:custGeom>
          <a:blipFill>
            <a:blip r:embed="rId2"/>
            <a:stretch>
              <a:fillRect l="0" t="0" r="0" b="0"/>
            </a:stretch>
          </a:blipFill>
        </p:spPr>
      </p:sp>
      <p:sp>
        <p:nvSpPr>
          <p:cNvPr name="Freeform 3" id="3"/>
          <p:cNvSpPr/>
          <p:nvPr/>
        </p:nvSpPr>
        <p:spPr>
          <a:xfrm flipH="false" flipV="false" rot="0">
            <a:off x="16643295" y="437540"/>
            <a:ext cx="2565110" cy="2894341"/>
          </a:xfrm>
          <a:custGeom>
            <a:avLst/>
            <a:gdLst/>
            <a:ahLst/>
            <a:cxnLst/>
            <a:rect r="r" b="b" t="t" l="l"/>
            <a:pathLst>
              <a:path h="2894341" w="2565110">
                <a:moveTo>
                  <a:pt x="0" y="0"/>
                </a:moveTo>
                <a:lnTo>
                  <a:pt x="2565110" y="0"/>
                </a:lnTo>
                <a:lnTo>
                  <a:pt x="2565110" y="2894341"/>
                </a:lnTo>
                <a:lnTo>
                  <a:pt x="0" y="2894341"/>
                </a:lnTo>
                <a:lnTo>
                  <a:pt x="0" y="0"/>
                </a:lnTo>
                <a:close/>
              </a:path>
            </a:pathLst>
          </a:custGeom>
          <a:blipFill>
            <a:blip r:embed="rId3"/>
            <a:stretch>
              <a:fillRect l="0" t="0" r="0" b="0"/>
            </a:stretch>
          </a:blipFill>
        </p:spPr>
      </p:sp>
      <p:sp>
        <p:nvSpPr>
          <p:cNvPr name="Freeform 4" id="4"/>
          <p:cNvSpPr/>
          <p:nvPr/>
        </p:nvSpPr>
        <p:spPr>
          <a:xfrm flipH="false" flipV="false" rot="0">
            <a:off x="6475566" y="8307944"/>
            <a:ext cx="3591987" cy="3958112"/>
          </a:xfrm>
          <a:custGeom>
            <a:avLst/>
            <a:gdLst/>
            <a:ahLst/>
            <a:cxnLst/>
            <a:rect r="r" b="b" t="t" l="l"/>
            <a:pathLst>
              <a:path h="3958112" w="3591987">
                <a:moveTo>
                  <a:pt x="0" y="0"/>
                </a:moveTo>
                <a:lnTo>
                  <a:pt x="3591986" y="0"/>
                </a:lnTo>
                <a:lnTo>
                  <a:pt x="3591986" y="3958112"/>
                </a:lnTo>
                <a:lnTo>
                  <a:pt x="0" y="3958112"/>
                </a:lnTo>
                <a:lnTo>
                  <a:pt x="0" y="0"/>
                </a:lnTo>
                <a:close/>
              </a:path>
            </a:pathLst>
          </a:custGeom>
          <a:blipFill>
            <a:blip r:embed="rId4"/>
            <a:stretch>
              <a:fillRect l="0" t="0" r="0" b="0"/>
            </a:stretch>
          </a:blipFill>
        </p:spPr>
      </p:sp>
      <p:sp>
        <p:nvSpPr>
          <p:cNvPr name="Freeform 5" id="5"/>
          <p:cNvSpPr/>
          <p:nvPr/>
        </p:nvSpPr>
        <p:spPr>
          <a:xfrm flipH="false" flipV="false" rot="0">
            <a:off x="8680646" y="1468641"/>
            <a:ext cx="9084399" cy="8157355"/>
          </a:xfrm>
          <a:custGeom>
            <a:avLst/>
            <a:gdLst/>
            <a:ahLst/>
            <a:cxnLst/>
            <a:rect r="r" b="b" t="t" l="l"/>
            <a:pathLst>
              <a:path h="8157355" w="9084399">
                <a:moveTo>
                  <a:pt x="0" y="0"/>
                </a:moveTo>
                <a:lnTo>
                  <a:pt x="9084398" y="0"/>
                </a:lnTo>
                <a:lnTo>
                  <a:pt x="9084398" y="8157354"/>
                </a:lnTo>
                <a:lnTo>
                  <a:pt x="0" y="8157354"/>
                </a:lnTo>
                <a:lnTo>
                  <a:pt x="0" y="0"/>
                </a:lnTo>
                <a:close/>
              </a:path>
            </a:pathLst>
          </a:custGeom>
          <a:blipFill>
            <a:blip r:embed="rId5"/>
            <a:stretch>
              <a:fillRect l="-7331" t="-897" r="-763" b="-897"/>
            </a:stretch>
          </a:blipFill>
        </p:spPr>
      </p:sp>
      <p:sp>
        <p:nvSpPr>
          <p:cNvPr name="TextBox 6" id="6"/>
          <p:cNvSpPr txBox="true"/>
          <p:nvPr/>
        </p:nvSpPr>
        <p:spPr>
          <a:xfrm rot="0">
            <a:off x="561111" y="773335"/>
            <a:ext cx="7032182" cy="3672586"/>
          </a:xfrm>
          <a:prstGeom prst="rect">
            <a:avLst/>
          </a:prstGeom>
        </p:spPr>
        <p:txBody>
          <a:bodyPr anchor="t" rtlCol="false" tIns="0" lIns="0" bIns="0" rIns="0">
            <a:spAutoFit/>
          </a:bodyPr>
          <a:lstStyle/>
          <a:p>
            <a:pPr algn="just">
              <a:lnSpc>
                <a:spcPts val="4142"/>
              </a:lnSpc>
            </a:pPr>
            <a:r>
              <a:rPr lang="en-US" sz="3800" spc="-148">
                <a:solidFill>
                  <a:srgbClr val="0B5304"/>
                </a:solidFill>
                <a:latin typeface="Open Sauce"/>
                <a:ea typeface="Open Sauce"/>
                <a:cs typeface="Open Sauce"/>
                <a:sym typeface="Open Sauce"/>
              </a:rPr>
              <a:t>Compare seasonal sales based on the montant and conclude that sales are highest in spring and winter, while they are significantly lower in fall and summer.</a:t>
            </a:r>
          </a:p>
          <a:p>
            <a:pPr algn="just" marL="0" indent="0" lvl="0">
              <a:lnSpc>
                <a:spcPts val="4142"/>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1968874">
            <a:off x="13571408" y="-146796"/>
            <a:ext cx="2143915" cy="1124216"/>
          </a:xfrm>
          <a:custGeom>
            <a:avLst/>
            <a:gdLst/>
            <a:ahLst/>
            <a:cxnLst/>
            <a:rect r="r" b="b" t="t" l="l"/>
            <a:pathLst>
              <a:path h="1124216" w="2143915">
                <a:moveTo>
                  <a:pt x="0" y="0"/>
                </a:moveTo>
                <a:lnTo>
                  <a:pt x="2143915" y="0"/>
                </a:lnTo>
                <a:lnTo>
                  <a:pt x="2143915" y="1124216"/>
                </a:lnTo>
                <a:lnTo>
                  <a:pt x="0" y="1124216"/>
                </a:lnTo>
                <a:lnTo>
                  <a:pt x="0" y="0"/>
                </a:lnTo>
                <a:close/>
              </a:path>
            </a:pathLst>
          </a:custGeom>
          <a:blipFill>
            <a:blip r:embed="rId2"/>
            <a:stretch>
              <a:fillRect l="0" t="0" r="0" b="0"/>
            </a:stretch>
          </a:blipFill>
        </p:spPr>
      </p:sp>
      <p:sp>
        <p:nvSpPr>
          <p:cNvPr name="Freeform 3" id="3"/>
          <p:cNvSpPr/>
          <p:nvPr/>
        </p:nvSpPr>
        <p:spPr>
          <a:xfrm flipH="false" flipV="false" rot="0">
            <a:off x="16643295" y="437540"/>
            <a:ext cx="2565110" cy="2894341"/>
          </a:xfrm>
          <a:custGeom>
            <a:avLst/>
            <a:gdLst/>
            <a:ahLst/>
            <a:cxnLst/>
            <a:rect r="r" b="b" t="t" l="l"/>
            <a:pathLst>
              <a:path h="2894341" w="2565110">
                <a:moveTo>
                  <a:pt x="0" y="0"/>
                </a:moveTo>
                <a:lnTo>
                  <a:pt x="2565110" y="0"/>
                </a:lnTo>
                <a:lnTo>
                  <a:pt x="2565110" y="2894341"/>
                </a:lnTo>
                <a:lnTo>
                  <a:pt x="0" y="2894341"/>
                </a:lnTo>
                <a:lnTo>
                  <a:pt x="0" y="0"/>
                </a:lnTo>
                <a:close/>
              </a:path>
            </a:pathLst>
          </a:custGeom>
          <a:blipFill>
            <a:blip r:embed="rId3"/>
            <a:stretch>
              <a:fillRect l="0" t="0" r="0" b="0"/>
            </a:stretch>
          </a:blipFill>
        </p:spPr>
      </p:sp>
      <p:sp>
        <p:nvSpPr>
          <p:cNvPr name="Freeform 4" id="4"/>
          <p:cNvSpPr/>
          <p:nvPr/>
        </p:nvSpPr>
        <p:spPr>
          <a:xfrm flipH="false" flipV="false" rot="0">
            <a:off x="1028700" y="7279244"/>
            <a:ext cx="3591987" cy="3958112"/>
          </a:xfrm>
          <a:custGeom>
            <a:avLst/>
            <a:gdLst/>
            <a:ahLst/>
            <a:cxnLst/>
            <a:rect r="r" b="b" t="t" l="l"/>
            <a:pathLst>
              <a:path h="3958112" w="3591987">
                <a:moveTo>
                  <a:pt x="0" y="0"/>
                </a:moveTo>
                <a:lnTo>
                  <a:pt x="3591987" y="0"/>
                </a:lnTo>
                <a:lnTo>
                  <a:pt x="3591987" y="3958112"/>
                </a:lnTo>
                <a:lnTo>
                  <a:pt x="0" y="3958112"/>
                </a:lnTo>
                <a:lnTo>
                  <a:pt x="0" y="0"/>
                </a:lnTo>
                <a:close/>
              </a:path>
            </a:pathLst>
          </a:custGeom>
          <a:blipFill>
            <a:blip r:embed="rId4"/>
            <a:stretch>
              <a:fillRect l="0" t="0" r="0" b="0"/>
            </a:stretch>
          </a:blipFill>
        </p:spPr>
      </p:sp>
      <p:sp>
        <p:nvSpPr>
          <p:cNvPr name="Freeform 5" id="5"/>
          <p:cNvSpPr/>
          <p:nvPr/>
        </p:nvSpPr>
        <p:spPr>
          <a:xfrm flipH="false" flipV="false" rot="0">
            <a:off x="5482356" y="2591237"/>
            <a:ext cx="12222141" cy="6873190"/>
          </a:xfrm>
          <a:custGeom>
            <a:avLst/>
            <a:gdLst/>
            <a:ahLst/>
            <a:cxnLst/>
            <a:rect r="r" b="b" t="t" l="l"/>
            <a:pathLst>
              <a:path h="6873190" w="12222141">
                <a:moveTo>
                  <a:pt x="0" y="0"/>
                </a:moveTo>
                <a:lnTo>
                  <a:pt x="12222141" y="0"/>
                </a:lnTo>
                <a:lnTo>
                  <a:pt x="12222141" y="6873190"/>
                </a:lnTo>
                <a:lnTo>
                  <a:pt x="0" y="6873190"/>
                </a:lnTo>
                <a:lnTo>
                  <a:pt x="0" y="0"/>
                </a:lnTo>
                <a:close/>
              </a:path>
            </a:pathLst>
          </a:custGeom>
          <a:blipFill>
            <a:blip r:embed="rId5"/>
            <a:stretch>
              <a:fillRect l="0" t="0" r="0" b="0"/>
            </a:stretch>
          </a:blipFill>
        </p:spPr>
      </p:sp>
      <p:sp>
        <p:nvSpPr>
          <p:cNvPr name="TextBox 6" id="6"/>
          <p:cNvSpPr txBox="true"/>
          <p:nvPr/>
        </p:nvSpPr>
        <p:spPr>
          <a:xfrm rot="0">
            <a:off x="456135" y="776490"/>
            <a:ext cx="15630848" cy="692150"/>
          </a:xfrm>
          <a:prstGeom prst="rect">
            <a:avLst/>
          </a:prstGeom>
        </p:spPr>
        <p:txBody>
          <a:bodyPr anchor="t" rtlCol="false" tIns="0" lIns="0" bIns="0" rIns="0">
            <a:spAutoFit/>
          </a:bodyPr>
          <a:lstStyle/>
          <a:p>
            <a:pPr algn="just" marL="0" indent="0" lvl="0">
              <a:lnSpc>
                <a:spcPts val="2725"/>
              </a:lnSpc>
              <a:spcBef>
                <a:spcPct val="0"/>
              </a:spcBef>
            </a:pPr>
            <a:r>
              <a:rPr lang="en-US" sz="2500" spc="-97">
                <a:solidFill>
                  <a:srgbClr val="0B5304"/>
                </a:solidFill>
                <a:latin typeface="Open Sauce"/>
                <a:ea typeface="Open Sauce"/>
                <a:cs typeface="Open Sauce"/>
                <a:sym typeface="Open Sauce"/>
              </a:rPr>
              <a:t>analyze sales trends across seasons using clustering to identify the optimal period for maximizing sales in each product family</a:t>
            </a:r>
          </a:p>
        </p:txBody>
      </p:sp>
      <p:sp>
        <p:nvSpPr>
          <p:cNvPr name="TextBox 7" id="7"/>
          <p:cNvSpPr txBox="true"/>
          <p:nvPr/>
        </p:nvSpPr>
        <p:spPr>
          <a:xfrm rot="0">
            <a:off x="281657" y="4042155"/>
            <a:ext cx="4718678" cy="2446846"/>
          </a:xfrm>
          <a:prstGeom prst="rect">
            <a:avLst/>
          </a:prstGeom>
        </p:spPr>
        <p:txBody>
          <a:bodyPr anchor="t" rtlCol="false" tIns="0" lIns="0" bIns="0" rIns="0">
            <a:spAutoFit/>
          </a:bodyPr>
          <a:lstStyle/>
          <a:p>
            <a:pPr algn="just">
              <a:lnSpc>
                <a:spcPts val="2725"/>
              </a:lnSpc>
            </a:pPr>
            <a:r>
              <a:rPr lang="en-US" sz="2500" spc="-97">
                <a:solidFill>
                  <a:srgbClr val="0B5304"/>
                </a:solidFill>
                <a:latin typeface="Open Sauce"/>
                <a:ea typeface="Open Sauce"/>
                <a:cs typeface="Open Sauce"/>
                <a:sym typeface="Open Sauce"/>
              </a:rPr>
              <a:t>Start by selecting the optimal number of clusters using the elbow method and silhouette score, then apply the clustering algorithm to analyze seasonal sales patterns.</a:t>
            </a:r>
          </a:p>
          <a:p>
            <a:pPr algn="just" marL="0" indent="0" lvl="0">
              <a:lnSpc>
                <a:spcPts val="3051"/>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1968874">
            <a:off x="13571408" y="-146796"/>
            <a:ext cx="2143915" cy="1124216"/>
          </a:xfrm>
          <a:custGeom>
            <a:avLst/>
            <a:gdLst/>
            <a:ahLst/>
            <a:cxnLst/>
            <a:rect r="r" b="b" t="t" l="l"/>
            <a:pathLst>
              <a:path h="1124216" w="2143915">
                <a:moveTo>
                  <a:pt x="0" y="0"/>
                </a:moveTo>
                <a:lnTo>
                  <a:pt x="2143915" y="0"/>
                </a:lnTo>
                <a:lnTo>
                  <a:pt x="2143915" y="1124216"/>
                </a:lnTo>
                <a:lnTo>
                  <a:pt x="0" y="1124216"/>
                </a:lnTo>
                <a:lnTo>
                  <a:pt x="0" y="0"/>
                </a:lnTo>
                <a:close/>
              </a:path>
            </a:pathLst>
          </a:custGeom>
          <a:blipFill>
            <a:blip r:embed="rId2"/>
            <a:stretch>
              <a:fillRect l="0" t="0" r="0" b="0"/>
            </a:stretch>
          </a:blipFill>
        </p:spPr>
      </p:sp>
      <p:sp>
        <p:nvSpPr>
          <p:cNvPr name="Freeform 3" id="3"/>
          <p:cNvSpPr/>
          <p:nvPr/>
        </p:nvSpPr>
        <p:spPr>
          <a:xfrm flipH="false" flipV="false" rot="0">
            <a:off x="16643295" y="437540"/>
            <a:ext cx="2565110" cy="2894341"/>
          </a:xfrm>
          <a:custGeom>
            <a:avLst/>
            <a:gdLst/>
            <a:ahLst/>
            <a:cxnLst/>
            <a:rect r="r" b="b" t="t" l="l"/>
            <a:pathLst>
              <a:path h="2894341" w="2565110">
                <a:moveTo>
                  <a:pt x="0" y="0"/>
                </a:moveTo>
                <a:lnTo>
                  <a:pt x="2565110" y="0"/>
                </a:lnTo>
                <a:lnTo>
                  <a:pt x="2565110" y="2894341"/>
                </a:lnTo>
                <a:lnTo>
                  <a:pt x="0" y="2894341"/>
                </a:lnTo>
                <a:lnTo>
                  <a:pt x="0" y="0"/>
                </a:lnTo>
                <a:close/>
              </a:path>
            </a:pathLst>
          </a:custGeom>
          <a:blipFill>
            <a:blip r:embed="rId3"/>
            <a:stretch>
              <a:fillRect l="0" t="0" r="0" b="0"/>
            </a:stretch>
          </a:blipFill>
        </p:spPr>
      </p:sp>
      <p:sp>
        <p:nvSpPr>
          <p:cNvPr name="Freeform 4" id="4"/>
          <p:cNvSpPr/>
          <p:nvPr/>
        </p:nvSpPr>
        <p:spPr>
          <a:xfrm flipH="false" flipV="false" rot="0">
            <a:off x="11958212" y="7279244"/>
            <a:ext cx="3591987" cy="3958112"/>
          </a:xfrm>
          <a:custGeom>
            <a:avLst/>
            <a:gdLst/>
            <a:ahLst/>
            <a:cxnLst/>
            <a:rect r="r" b="b" t="t" l="l"/>
            <a:pathLst>
              <a:path h="3958112" w="3591987">
                <a:moveTo>
                  <a:pt x="0" y="0"/>
                </a:moveTo>
                <a:lnTo>
                  <a:pt x="3591987" y="0"/>
                </a:lnTo>
                <a:lnTo>
                  <a:pt x="3591987" y="3958112"/>
                </a:lnTo>
                <a:lnTo>
                  <a:pt x="0" y="3958112"/>
                </a:lnTo>
                <a:lnTo>
                  <a:pt x="0" y="0"/>
                </a:lnTo>
                <a:close/>
              </a:path>
            </a:pathLst>
          </a:custGeom>
          <a:blipFill>
            <a:blip r:embed="rId4"/>
            <a:stretch>
              <a:fillRect l="0" t="0" r="0" b="0"/>
            </a:stretch>
          </a:blipFill>
        </p:spPr>
      </p:sp>
      <p:sp>
        <p:nvSpPr>
          <p:cNvPr name="Freeform 5" id="5"/>
          <p:cNvSpPr/>
          <p:nvPr/>
        </p:nvSpPr>
        <p:spPr>
          <a:xfrm flipH="false" flipV="false" rot="0">
            <a:off x="218041" y="1461989"/>
            <a:ext cx="9557897" cy="8491960"/>
          </a:xfrm>
          <a:custGeom>
            <a:avLst/>
            <a:gdLst/>
            <a:ahLst/>
            <a:cxnLst/>
            <a:rect r="r" b="b" t="t" l="l"/>
            <a:pathLst>
              <a:path h="8491960" w="9557897">
                <a:moveTo>
                  <a:pt x="0" y="0"/>
                </a:moveTo>
                <a:lnTo>
                  <a:pt x="9557896" y="0"/>
                </a:lnTo>
                <a:lnTo>
                  <a:pt x="9557896" y="8491960"/>
                </a:lnTo>
                <a:lnTo>
                  <a:pt x="0" y="8491960"/>
                </a:lnTo>
                <a:lnTo>
                  <a:pt x="0" y="0"/>
                </a:lnTo>
                <a:close/>
              </a:path>
            </a:pathLst>
          </a:custGeom>
          <a:blipFill>
            <a:blip r:embed="rId5"/>
            <a:stretch>
              <a:fillRect l="0" t="0" r="0" b="0"/>
            </a:stretch>
          </a:blipFill>
        </p:spPr>
      </p:sp>
      <p:sp>
        <p:nvSpPr>
          <p:cNvPr name="TextBox 6" id="6"/>
          <p:cNvSpPr txBox="true"/>
          <p:nvPr/>
        </p:nvSpPr>
        <p:spPr>
          <a:xfrm rot="0">
            <a:off x="218041" y="812450"/>
            <a:ext cx="15630848" cy="443357"/>
          </a:xfrm>
          <a:prstGeom prst="rect">
            <a:avLst/>
          </a:prstGeom>
        </p:spPr>
        <p:txBody>
          <a:bodyPr anchor="t" rtlCol="false" tIns="0" lIns="0" bIns="0" rIns="0">
            <a:spAutoFit/>
          </a:bodyPr>
          <a:lstStyle/>
          <a:p>
            <a:pPr algn="just" marL="0" indent="0" lvl="0">
              <a:lnSpc>
                <a:spcPts val="3379"/>
              </a:lnSpc>
              <a:spcBef>
                <a:spcPct val="0"/>
              </a:spcBef>
            </a:pPr>
            <a:r>
              <a:rPr lang="en-US" sz="3100" spc="-120">
                <a:solidFill>
                  <a:srgbClr val="0B5304"/>
                </a:solidFill>
                <a:latin typeface="Open Sauce"/>
                <a:ea typeface="Open Sauce"/>
                <a:cs typeface="Open Sauce"/>
                <a:sym typeface="Open Sauce"/>
              </a:rPr>
              <a:t>Silhouette Score measures the quality of clusters.</a:t>
            </a:r>
          </a:p>
        </p:txBody>
      </p:sp>
      <p:sp>
        <p:nvSpPr>
          <p:cNvPr name="TextBox 7" id="7"/>
          <p:cNvSpPr txBox="true"/>
          <p:nvPr/>
        </p:nvSpPr>
        <p:spPr>
          <a:xfrm rot="0">
            <a:off x="10617774" y="3952239"/>
            <a:ext cx="6641526" cy="3015107"/>
          </a:xfrm>
          <a:prstGeom prst="rect">
            <a:avLst/>
          </a:prstGeom>
        </p:spPr>
        <p:txBody>
          <a:bodyPr anchor="t" rtlCol="false" tIns="0" lIns="0" bIns="0" rIns="0">
            <a:spAutoFit/>
          </a:bodyPr>
          <a:lstStyle/>
          <a:p>
            <a:pPr algn="just">
              <a:lnSpc>
                <a:spcPts val="3379"/>
              </a:lnSpc>
            </a:pPr>
            <a:r>
              <a:rPr lang="en-US" sz="3100" spc="-120">
                <a:solidFill>
                  <a:srgbClr val="0B5304"/>
                </a:solidFill>
                <a:latin typeface="Open Sauce"/>
                <a:ea typeface="Open Sauce"/>
                <a:cs typeface="Open Sauce"/>
                <a:sym typeface="Open Sauce"/>
              </a:rPr>
              <a:t>Apply three clustering algorithms and compute the silhouette coefficient to determine the most effective one. Based on the results, K-Means proves to be the best choice for further analysis.</a:t>
            </a:r>
          </a:p>
          <a:p>
            <a:pPr algn="just" marL="0" indent="0" lvl="0">
              <a:lnSpc>
                <a:spcPts val="337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1968874">
            <a:off x="13571408" y="-146796"/>
            <a:ext cx="2143915" cy="1124216"/>
          </a:xfrm>
          <a:custGeom>
            <a:avLst/>
            <a:gdLst/>
            <a:ahLst/>
            <a:cxnLst/>
            <a:rect r="r" b="b" t="t" l="l"/>
            <a:pathLst>
              <a:path h="1124216" w="2143915">
                <a:moveTo>
                  <a:pt x="0" y="0"/>
                </a:moveTo>
                <a:lnTo>
                  <a:pt x="2143915" y="0"/>
                </a:lnTo>
                <a:lnTo>
                  <a:pt x="2143915" y="1124216"/>
                </a:lnTo>
                <a:lnTo>
                  <a:pt x="0" y="1124216"/>
                </a:lnTo>
                <a:lnTo>
                  <a:pt x="0" y="0"/>
                </a:lnTo>
                <a:close/>
              </a:path>
            </a:pathLst>
          </a:custGeom>
          <a:blipFill>
            <a:blip r:embed="rId2"/>
            <a:stretch>
              <a:fillRect l="0" t="0" r="0" b="0"/>
            </a:stretch>
          </a:blipFill>
        </p:spPr>
      </p:sp>
      <p:sp>
        <p:nvSpPr>
          <p:cNvPr name="Freeform 3" id="3"/>
          <p:cNvSpPr/>
          <p:nvPr/>
        </p:nvSpPr>
        <p:spPr>
          <a:xfrm flipH="false" flipV="false" rot="0">
            <a:off x="16643295" y="437540"/>
            <a:ext cx="2565110" cy="2894341"/>
          </a:xfrm>
          <a:custGeom>
            <a:avLst/>
            <a:gdLst/>
            <a:ahLst/>
            <a:cxnLst/>
            <a:rect r="r" b="b" t="t" l="l"/>
            <a:pathLst>
              <a:path h="2894341" w="2565110">
                <a:moveTo>
                  <a:pt x="0" y="0"/>
                </a:moveTo>
                <a:lnTo>
                  <a:pt x="2565110" y="0"/>
                </a:lnTo>
                <a:lnTo>
                  <a:pt x="2565110" y="2894341"/>
                </a:lnTo>
                <a:lnTo>
                  <a:pt x="0" y="2894341"/>
                </a:lnTo>
                <a:lnTo>
                  <a:pt x="0" y="0"/>
                </a:lnTo>
                <a:close/>
              </a:path>
            </a:pathLst>
          </a:custGeom>
          <a:blipFill>
            <a:blip r:embed="rId3"/>
            <a:stretch>
              <a:fillRect l="0" t="0" r="0" b="0"/>
            </a:stretch>
          </a:blipFill>
        </p:spPr>
      </p:sp>
      <p:sp>
        <p:nvSpPr>
          <p:cNvPr name="Freeform 4" id="4"/>
          <p:cNvSpPr/>
          <p:nvPr/>
        </p:nvSpPr>
        <p:spPr>
          <a:xfrm flipH="false" flipV="false" rot="0">
            <a:off x="1275530" y="8307944"/>
            <a:ext cx="3591987" cy="3958112"/>
          </a:xfrm>
          <a:custGeom>
            <a:avLst/>
            <a:gdLst/>
            <a:ahLst/>
            <a:cxnLst/>
            <a:rect r="r" b="b" t="t" l="l"/>
            <a:pathLst>
              <a:path h="3958112" w="3591987">
                <a:moveTo>
                  <a:pt x="0" y="0"/>
                </a:moveTo>
                <a:lnTo>
                  <a:pt x="3591987" y="0"/>
                </a:lnTo>
                <a:lnTo>
                  <a:pt x="3591987" y="3958112"/>
                </a:lnTo>
                <a:lnTo>
                  <a:pt x="0" y="3958112"/>
                </a:lnTo>
                <a:lnTo>
                  <a:pt x="0" y="0"/>
                </a:lnTo>
                <a:close/>
              </a:path>
            </a:pathLst>
          </a:custGeom>
          <a:blipFill>
            <a:blip r:embed="rId4"/>
            <a:stretch>
              <a:fillRect l="0" t="0" r="0" b="0"/>
            </a:stretch>
          </a:blipFill>
        </p:spPr>
      </p:sp>
      <p:sp>
        <p:nvSpPr>
          <p:cNvPr name="Freeform 5" id="5"/>
          <p:cNvSpPr/>
          <p:nvPr/>
        </p:nvSpPr>
        <p:spPr>
          <a:xfrm flipH="false" flipV="false" rot="0">
            <a:off x="5623299" y="1884711"/>
            <a:ext cx="8150627" cy="7373589"/>
          </a:xfrm>
          <a:custGeom>
            <a:avLst/>
            <a:gdLst/>
            <a:ahLst/>
            <a:cxnLst/>
            <a:rect r="r" b="b" t="t" l="l"/>
            <a:pathLst>
              <a:path h="7373589" w="8150627">
                <a:moveTo>
                  <a:pt x="0" y="0"/>
                </a:moveTo>
                <a:lnTo>
                  <a:pt x="8150627" y="0"/>
                </a:lnTo>
                <a:lnTo>
                  <a:pt x="8150627" y="7373589"/>
                </a:lnTo>
                <a:lnTo>
                  <a:pt x="0" y="7373589"/>
                </a:lnTo>
                <a:lnTo>
                  <a:pt x="0" y="0"/>
                </a:lnTo>
                <a:close/>
              </a:path>
            </a:pathLst>
          </a:custGeom>
          <a:blipFill>
            <a:blip r:embed="rId5"/>
            <a:stretch>
              <a:fillRect l="0" t="0" r="0" b="0"/>
            </a:stretch>
          </a:blipFill>
        </p:spPr>
      </p:sp>
      <p:sp>
        <p:nvSpPr>
          <p:cNvPr name="TextBox 6" id="6"/>
          <p:cNvSpPr txBox="true"/>
          <p:nvPr/>
        </p:nvSpPr>
        <p:spPr>
          <a:xfrm rot="0">
            <a:off x="560639" y="1025283"/>
            <a:ext cx="15630848" cy="443357"/>
          </a:xfrm>
          <a:prstGeom prst="rect">
            <a:avLst/>
          </a:prstGeom>
        </p:spPr>
        <p:txBody>
          <a:bodyPr anchor="t" rtlCol="false" tIns="0" lIns="0" bIns="0" rIns="0">
            <a:spAutoFit/>
          </a:bodyPr>
          <a:lstStyle/>
          <a:p>
            <a:pPr algn="just" marL="0" indent="0" lvl="0">
              <a:lnSpc>
                <a:spcPts val="3379"/>
              </a:lnSpc>
              <a:spcBef>
                <a:spcPct val="0"/>
              </a:spcBef>
            </a:pPr>
            <a:r>
              <a:rPr lang="en-US" sz="3100" spc="-120">
                <a:solidFill>
                  <a:srgbClr val="0B5304"/>
                </a:solidFill>
                <a:latin typeface="Open Sauce"/>
                <a:ea typeface="Open Sauce"/>
                <a:cs typeface="Open Sauce"/>
                <a:sym typeface="Open Sauce"/>
              </a:rPr>
              <a:t> Clusters indicate clear seasonal trends in sales.</a:t>
            </a:r>
          </a:p>
        </p:txBody>
      </p:sp>
      <p:sp>
        <p:nvSpPr>
          <p:cNvPr name="Freeform 7" id="7"/>
          <p:cNvSpPr/>
          <p:nvPr/>
        </p:nvSpPr>
        <p:spPr>
          <a:xfrm flipH="false" flipV="false" rot="0">
            <a:off x="14052895" y="8307944"/>
            <a:ext cx="3591987" cy="3958112"/>
          </a:xfrm>
          <a:custGeom>
            <a:avLst/>
            <a:gdLst/>
            <a:ahLst/>
            <a:cxnLst/>
            <a:rect r="r" b="b" t="t" l="l"/>
            <a:pathLst>
              <a:path h="3958112" w="3591987">
                <a:moveTo>
                  <a:pt x="0" y="0"/>
                </a:moveTo>
                <a:lnTo>
                  <a:pt x="3591987" y="0"/>
                </a:lnTo>
                <a:lnTo>
                  <a:pt x="3591987" y="3958112"/>
                </a:lnTo>
                <a:lnTo>
                  <a:pt x="0" y="3958112"/>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1968874">
            <a:off x="13571408" y="-146796"/>
            <a:ext cx="2143915" cy="1124216"/>
          </a:xfrm>
          <a:custGeom>
            <a:avLst/>
            <a:gdLst/>
            <a:ahLst/>
            <a:cxnLst/>
            <a:rect r="r" b="b" t="t" l="l"/>
            <a:pathLst>
              <a:path h="1124216" w="2143915">
                <a:moveTo>
                  <a:pt x="0" y="0"/>
                </a:moveTo>
                <a:lnTo>
                  <a:pt x="2143915" y="0"/>
                </a:lnTo>
                <a:lnTo>
                  <a:pt x="2143915" y="1124216"/>
                </a:lnTo>
                <a:lnTo>
                  <a:pt x="0" y="1124216"/>
                </a:lnTo>
                <a:lnTo>
                  <a:pt x="0" y="0"/>
                </a:lnTo>
                <a:close/>
              </a:path>
            </a:pathLst>
          </a:custGeom>
          <a:blipFill>
            <a:blip r:embed="rId2"/>
            <a:stretch>
              <a:fillRect l="0" t="0" r="0" b="0"/>
            </a:stretch>
          </a:blipFill>
        </p:spPr>
      </p:sp>
      <p:sp>
        <p:nvSpPr>
          <p:cNvPr name="Freeform 3" id="3"/>
          <p:cNvSpPr/>
          <p:nvPr/>
        </p:nvSpPr>
        <p:spPr>
          <a:xfrm flipH="false" flipV="false" rot="0">
            <a:off x="16643295" y="437540"/>
            <a:ext cx="2565110" cy="2894341"/>
          </a:xfrm>
          <a:custGeom>
            <a:avLst/>
            <a:gdLst/>
            <a:ahLst/>
            <a:cxnLst/>
            <a:rect r="r" b="b" t="t" l="l"/>
            <a:pathLst>
              <a:path h="2894341" w="2565110">
                <a:moveTo>
                  <a:pt x="0" y="0"/>
                </a:moveTo>
                <a:lnTo>
                  <a:pt x="2565110" y="0"/>
                </a:lnTo>
                <a:lnTo>
                  <a:pt x="2565110" y="2894341"/>
                </a:lnTo>
                <a:lnTo>
                  <a:pt x="0" y="2894341"/>
                </a:lnTo>
                <a:lnTo>
                  <a:pt x="0" y="0"/>
                </a:lnTo>
                <a:close/>
              </a:path>
            </a:pathLst>
          </a:custGeom>
          <a:blipFill>
            <a:blip r:embed="rId3"/>
            <a:stretch>
              <a:fillRect l="0" t="0" r="0" b="0"/>
            </a:stretch>
          </a:blipFill>
        </p:spPr>
      </p:sp>
      <p:sp>
        <p:nvSpPr>
          <p:cNvPr name="Freeform 4" id="4"/>
          <p:cNvSpPr/>
          <p:nvPr/>
        </p:nvSpPr>
        <p:spPr>
          <a:xfrm flipH="false" flipV="false" rot="0">
            <a:off x="0" y="8607514"/>
            <a:ext cx="3591987" cy="3958112"/>
          </a:xfrm>
          <a:custGeom>
            <a:avLst/>
            <a:gdLst/>
            <a:ahLst/>
            <a:cxnLst/>
            <a:rect r="r" b="b" t="t" l="l"/>
            <a:pathLst>
              <a:path h="3958112" w="3591987">
                <a:moveTo>
                  <a:pt x="0" y="0"/>
                </a:moveTo>
                <a:lnTo>
                  <a:pt x="3591987" y="0"/>
                </a:lnTo>
                <a:lnTo>
                  <a:pt x="3591987" y="3958112"/>
                </a:lnTo>
                <a:lnTo>
                  <a:pt x="0" y="3958112"/>
                </a:lnTo>
                <a:lnTo>
                  <a:pt x="0" y="0"/>
                </a:lnTo>
                <a:close/>
              </a:path>
            </a:pathLst>
          </a:custGeom>
          <a:blipFill>
            <a:blip r:embed="rId4"/>
            <a:stretch>
              <a:fillRect l="0" t="0" r="0" b="0"/>
            </a:stretch>
          </a:blipFill>
        </p:spPr>
      </p:sp>
      <p:sp>
        <p:nvSpPr>
          <p:cNvPr name="Freeform 5" id="5"/>
          <p:cNvSpPr/>
          <p:nvPr/>
        </p:nvSpPr>
        <p:spPr>
          <a:xfrm flipH="false" flipV="false" rot="0">
            <a:off x="3138745" y="2543496"/>
            <a:ext cx="14120555" cy="7312431"/>
          </a:xfrm>
          <a:custGeom>
            <a:avLst/>
            <a:gdLst/>
            <a:ahLst/>
            <a:cxnLst/>
            <a:rect r="r" b="b" t="t" l="l"/>
            <a:pathLst>
              <a:path h="7312431" w="14120555">
                <a:moveTo>
                  <a:pt x="0" y="0"/>
                </a:moveTo>
                <a:lnTo>
                  <a:pt x="14120555" y="0"/>
                </a:lnTo>
                <a:lnTo>
                  <a:pt x="14120555" y="7312430"/>
                </a:lnTo>
                <a:lnTo>
                  <a:pt x="0" y="7312430"/>
                </a:lnTo>
                <a:lnTo>
                  <a:pt x="0" y="0"/>
                </a:lnTo>
                <a:close/>
              </a:path>
            </a:pathLst>
          </a:custGeom>
          <a:blipFill>
            <a:blip r:embed="rId5"/>
            <a:stretch>
              <a:fillRect l="0" t="0" r="0" b="0"/>
            </a:stretch>
          </a:blipFill>
        </p:spPr>
      </p:sp>
      <p:sp>
        <p:nvSpPr>
          <p:cNvPr name="TextBox 6" id="6"/>
          <p:cNvSpPr txBox="true"/>
          <p:nvPr/>
        </p:nvSpPr>
        <p:spPr>
          <a:xfrm rot="0">
            <a:off x="415868" y="475640"/>
            <a:ext cx="11314649" cy="2434647"/>
          </a:xfrm>
          <a:prstGeom prst="rect">
            <a:avLst/>
          </a:prstGeom>
        </p:spPr>
        <p:txBody>
          <a:bodyPr anchor="t" rtlCol="false" tIns="0" lIns="0" bIns="0" rIns="0">
            <a:spAutoFit/>
          </a:bodyPr>
          <a:lstStyle/>
          <a:p>
            <a:pPr algn="just">
              <a:lnSpc>
                <a:spcPts val="3821"/>
              </a:lnSpc>
            </a:pPr>
            <a:r>
              <a:rPr lang="en-US" sz="3505" spc="-136">
                <a:solidFill>
                  <a:srgbClr val="0B5304"/>
                </a:solidFill>
                <a:latin typeface="Open Sauce"/>
                <a:ea typeface="Open Sauce"/>
                <a:cs typeface="Open Sauce"/>
                <a:sym typeface="Open Sauce"/>
              </a:rPr>
              <a:t>Based on the cluster analysis, we conclude that the product family with the highest sales is "Detail." Therefore, we will analyze this family revenue trends over time.</a:t>
            </a:r>
          </a:p>
          <a:p>
            <a:pPr algn="just" marL="0" indent="0" lvl="0">
              <a:lnSpc>
                <a:spcPts val="3821"/>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301688" y="4305343"/>
            <a:ext cx="19989183" cy="838157"/>
          </a:xfrm>
          <a:prstGeom prst="rect">
            <a:avLst/>
          </a:prstGeom>
        </p:spPr>
        <p:txBody>
          <a:bodyPr anchor="t" rtlCol="false" tIns="0" lIns="0" bIns="0" rIns="0">
            <a:spAutoFit/>
          </a:bodyPr>
          <a:lstStyle/>
          <a:p>
            <a:pPr algn="ctr">
              <a:lnSpc>
                <a:spcPts val="6075"/>
              </a:lnSpc>
            </a:pPr>
            <a:r>
              <a:rPr lang="en-US" b="true" sz="5573">
                <a:solidFill>
                  <a:srgbClr val="FFFBF7"/>
                </a:solidFill>
                <a:latin typeface="Poppins Bold"/>
                <a:ea typeface="Poppins Bold"/>
                <a:cs typeface="Poppins Bold"/>
                <a:sym typeface="Poppins Bold"/>
              </a:rPr>
              <a:t>ASSOCIATION RULES</a:t>
            </a:r>
          </a:p>
        </p:txBody>
      </p:sp>
      <p:sp>
        <p:nvSpPr>
          <p:cNvPr name="Freeform 4" id="4"/>
          <p:cNvSpPr/>
          <p:nvPr/>
        </p:nvSpPr>
        <p:spPr>
          <a:xfrm flipH="false" flipV="false" rot="1511338">
            <a:off x="-1350763" y="6881922"/>
            <a:ext cx="5726213" cy="4752757"/>
          </a:xfrm>
          <a:custGeom>
            <a:avLst/>
            <a:gdLst/>
            <a:ahLst/>
            <a:cxnLst/>
            <a:rect r="r" b="b" t="t" l="l"/>
            <a:pathLst>
              <a:path h="4752757" w="5726213">
                <a:moveTo>
                  <a:pt x="0" y="0"/>
                </a:moveTo>
                <a:lnTo>
                  <a:pt x="5726213" y="0"/>
                </a:lnTo>
                <a:lnTo>
                  <a:pt x="5726213" y="4752756"/>
                </a:lnTo>
                <a:lnTo>
                  <a:pt x="0" y="4752756"/>
                </a:lnTo>
                <a:lnTo>
                  <a:pt x="0" y="0"/>
                </a:lnTo>
                <a:close/>
              </a:path>
            </a:pathLst>
          </a:custGeom>
          <a:blipFill>
            <a:blip r:embed="rId3"/>
            <a:stretch>
              <a:fillRect l="0" t="0" r="0" b="0"/>
            </a:stretch>
          </a:blipFill>
        </p:spPr>
      </p:sp>
      <p:sp>
        <p:nvSpPr>
          <p:cNvPr name="Freeform 5" id="5"/>
          <p:cNvSpPr/>
          <p:nvPr/>
        </p:nvSpPr>
        <p:spPr>
          <a:xfrm flipH="false" flipV="false" rot="-9172651">
            <a:off x="14370900" y="-1285019"/>
            <a:ext cx="5226996" cy="5759775"/>
          </a:xfrm>
          <a:custGeom>
            <a:avLst/>
            <a:gdLst/>
            <a:ahLst/>
            <a:cxnLst/>
            <a:rect r="r" b="b" t="t" l="l"/>
            <a:pathLst>
              <a:path h="5759775" w="5226996">
                <a:moveTo>
                  <a:pt x="0" y="0"/>
                </a:moveTo>
                <a:lnTo>
                  <a:pt x="5226996" y="0"/>
                </a:lnTo>
                <a:lnTo>
                  <a:pt x="5226996" y="5759776"/>
                </a:lnTo>
                <a:lnTo>
                  <a:pt x="0" y="5759776"/>
                </a:lnTo>
                <a:lnTo>
                  <a:pt x="0" y="0"/>
                </a:lnTo>
                <a:close/>
              </a:path>
            </a:pathLst>
          </a:custGeom>
          <a:blipFill>
            <a:blip r:embed="rId4"/>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06978">
            <a:off x="10714477" y="-266555"/>
            <a:ext cx="9920008" cy="9878344"/>
            <a:chOff x="0" y="0"/>
            <a:chExt cx="6350000" cy="6323330"/>
          </a:xfrm>
        </p:grpSpPr>
        <p:sp>
          <p:nvSpPr>
            <p:cNvPr name="Freeform 4" id="4"/>
            <p:cNvSpPr/>
            <p:nvPr/>
          </p:nvSpPr>
          <p:spPr>
            <a:xfrm flipH="false" flipV="false" rot="0">
              <a:off x="-22860" y="-29210"/>
              <a:ext cx="6393180" cy="6366510"/>
            </a:xfrm>
            <a:custGeom>
              <a:avLst/>
              <a:gdLst/>
              <a:ahLst/>
              <a:cxnLst/>
              <a:rect r="r" b="b" t="t" l="l"/>
              <a:pathLst>
                <a:path h="6366510" w="6393180">
                  <a:moveTo>
                    <a:pt x="5767070" y="4351020"/>
                  </a:moveTo>
                  <a:cubicBezTo>
                    <a:pt x="5833110" y="4271010"/>
                    <a:pt x="6283960" y="3223260"/>
                    <a:pt x="6338570" y="3114040"/>
                  </a:cubicBezTo>
                  <a:cubicBezTo>
                    <a:pt x="6393180" y="3004820"/>
                    <a:pt x="6372860" y="2501900"/>
                    <a:pt x="6336030" y="2360930"/>
                  </a:cubicBezTo>
                  <a:cubicBezTo>
                    <a:pt x="6299200" y="2219960"/>
                    <a:pt x="6080760" y="1901190"/>
                    <a:pt x="5985510" y="1888490"/>
                  </a:cubicBezTo>
                  <a:cubicBezTo>
                    <a:pt x="5890260" y="1875790"/>
                    <a:pt x="5208270" y="2169160"/>
                    <a:pt x="5114290" y="2258060"/>
                  </a:cubicBezTo>
                  <a:cubicBezTo>
                    <a:pt x="5044440" y="2324100"/>
                    <a:pt x="4718050" y="2791460"/>
                    <a:pt x="4718050" y="2791460"/>
                  </a:cubicBezTo>
                  <a:cubicBezTo>
                    <a:pt x="4718050" y="2791460"/>
                    <a:pt x="4682490" y="2797810"/>
                    <a:pt x="4681220" y="2800350"/>
                  </a:cubicBezTo>
                  <a:cubicBezTo>
                    <a:pt x="4720590" y="2692400"/>
                    <a:pt x="5008880" y="2114550"/>
                    <a:pt x="5008880" y="2114550"/>
                  </a:cubicBezTo>
                  <a:cubicBezTo>
                    <a:pt x="5008880" y="2114550"/>
                    <a:pt x="5071110" y="1492250"/>
                    <a:pt x="5008880" y="1366520"/>
                  </a:cubicBezTo>
                  <a:cubicBezTo>
                    <a:pt x="4947920" y="1240790"/>
                    <a:pt x="4530090" y="896620"/>
                    <a:pt x="4431030" y="899160"/>
                  </a:cubicBezTo>
                  <a:cubicBezTo>
                    <a:pt x="4331970" y="900430"/>
                    <a:pt x="3837940" y="1155700"/>
                    <a:pt x="3803650" y="1188720"/>
                  </a:cubicBezTo>
                  <a:cubicBezTo>
                    <a:pt x="3773170" y="1217930"/>
                    <a:pt x="3436620" y="1562100"/>
                    <a:pt x="3408680" y="1652270"/>
                  </a:cubicBezTo>
                  <a:cubicBezTo>
                    <a:pt x="3382010" y="1743710"/>
                    <a:pt x="3206750" y="2340610"/>
                    <a:pt x="3195320" y="2415540"/>
                  </a:cubicBezTo>
                  <a:cubicBezTo>
                    <a:pt x="3135630" y="2373630"/>
                    <a:pt x="3168650" y="2396490"/>
                    <a:pt x="3111500" y="2352040"/>
                  </a:cubicBezTo>
                  <a:cubicBezTo>
                    <a:pt x="3122930" y="2296160"/>
                    <a:pt x="3182620" y="1992630"/>
                    <a:pt x="3181350" y="1985010"/>
                  </a:cubicBezTo>
                  <a:cubicBezTo>
                    <a:pt x="3218180" y="1648460"/>
                    <a:pt x="3267710" y="1270000"/>
                    <a:pt x="3266440" y="1013460"/>
                  </a:cubicBezTo>
                  <a:cubicBezTo>
                    <a:pt x="3255010" y="958850"/>
                    <a:pt x="3018790" y="331470"/>
                    <a:pt x="2954020" y="273050"/>
                  </a:cubicBezTo>
                  <a:cubicBezTo>
                    <a:pt x="2861310" y="173990"/>
                    <a:pt x="2550160" y="0"/>
                    <a:pt x="2443480" y="33020"/>
                  </a:cubicBezTo>
                  <a:cubicBezTo>
                    <a:pt x="2358390" y="60960"/>
                    <a:pt x="2004060" y="322580"/>
                    <a:pt x="1969770" y="403860"/>
                  </a:cubicBezTo>
                  <a:cubicBezTo>
                    <a:pt x="1893570" y="590550"/>
                    <a:pt x="1916430" y="938530"/>
                    <a:pt x="1880870" y="1134110"/>
                  </a:cubicBezTo>
                  <a:cubicBezTo>
                    <a:pt x="1786890" y="1032510"/>
                    <a:pt x="1606550" y="783590"/>
                    <a:pt x="1494790" y="704850"/>
                  </a:cubicBezTo>
                  <a:cubicBezTo>
                    <a:pt x="1447800" y="675640"/>
                    <a:pt x="1210310" y="538480"/>
                    <a:pt x="1108710" y="518160"/>
                  </a:cubicBezTo>
                  <a:cubicBezTo>
                    <a:pt x="1008380" y="497840"/>
                    <a:pt x="635000" y="508000"/>
                    <a:pt x="577850" y="568960"/>
                  </a:cubicBezTo>
                  <a:cubicBezTo>
                    <a:pt x="520700" y="629920"/>
                    <a:pt x="435610" y="1266190"/>
                    <a:pt x="482600" y="1418590"/>
                  </a:cubicBezTo>
                  <a:cubicBezTo>
                    <a:pt x="513080" y="1518920"/>
                    <a:pt x="669290" y="1811020"/>
                    <a:pt x="728980" y="1899920"/>
                  </a:cubicBezTo>
                  <a:cubicBezTo>
                    <a:pt x="774700" y="1967230"/>
                    <a:pt x="943610" y="2075180"/>
                    <a:pt x="1122680" y="2184400"/>
                  </a:cubicBezTo>
                  <a:cubicBezTo>
                    <a:pt x="933450" y="2193290"/>
                    <a:pt x="655320" y="2204720"/>
                    <a:pt x="553720" y="2226310"/>
                  </a:cubicBezTo>
                  <a:cubicBezTo>
                    <a:pt x="453390" y="2247900"/>
                    <a:pt x="48260" y="2518410"/>
                    <a:pt x="24130" y="2599690"/>
                  </a:cubicBezTo>
                  <a:cubicBezTo>
                    <a:pt x="0" y="2680970"/>
                    <a:pt x="54610" y="3176270"/>
                    <a:pt x="83820" y="3235960"/>
                  </a:cubicBezTo>
                  <a:cubicBezTo>
                    <a:pt x="113030" y="3295650"/>
                    <a:pt x="381000" y="3511550"/>
                    <a:pt x="473710" y="3543300"/>
                  </a:cubicBezTo>
                  <a:cubicBezTo>
                    <a:pt x="567690" y="3575050"/>
                    <a:pt x="1103630" y="3558540"/>
                    <a:pt x="1151890" y="3547110"/>
                  </a:cubicBezTo>
                  <a:cubicBezTo>
                    <a:pt x="1198880" y="3535680"/>
                    <a:pt x="1497330" y="3465830"/>
                    <a:pt x="1645920" y="3412490"/>
                  </a:cubicBezTo>
                  <a:cubicBezTo>
                    <a:pt x="1689100" y="3412490"/>
                    <a:pt x="1753870" y="3450590"/>
                    <a:pt x="1797050" y="3450590"/>
                  </a:cubicBezTo>
                  <a:cubicBezTo>
                    <a:pt x="1727200" y="3470910"/>
                    <a:pt x="1543050" y="3514090"/>
                    <a:pt x="1510030" y="3528060"/>
                  </a:cubicBezTo>
                  <a:cubicBezTo>
                    <a:pt x="1477010" y="3542030"/>
                    <a:pt x="971550" y="3788410"/>
                    <a:pt x="877570" y="3882390"/>
                  </a:cubicBezTo>
                  <a:cubicBezTo>
                    <a:pt x="783590" y="3976370"/>
                    <a:pt x="662940" y="4366260"/>
                    <a:pt x="669290" y="4446270"/>
                  </a:cubicBezTo>
                  <a:cubicBezTo>
                    <a:pt x="675640" y="4526280"/>
                    <a:pt x="1041400" y="4958080"/>
                    <a:pt x="1137920" y="5003800"/>
                  </a:cubicBezTo>
                  <a:cubicBezTo>
                    <a:pt x="1244600" y="5054600"/>
                    <a:pt x="1770380" y="4973320"/>
                    <a:pt x="1841500" y="4956810"/>
                  </a:cubicBezTo>
                  <a:cubicBezTo>
                    <a:pt x="1912620" y="4940300"/>
                    <a:pt x="2603500" y="4605020"/>
                    <a:pt x="2651760" y="4579620"/>
                  </a:cubicBezTo>
                  <a:cubicBezTo>
                    <a:pt x="2661920" y="4582160"/>
                    <a:pt x="2693670" y="4589780"/>
                    <a:pt x="2706370" y="4594860"/>
                  </a:cubicBezTo>
                  <a:cubicBezTo>
                    <a:pt x="2588260" y="4659630"/>
                    <a:pt x="2373630" y="4817110"/>
                    <a:pt x="2270760" y="4898390"/>
                  </a:cubicBezTo>
                  <a:cubicBezTo>
                    <a:pt x="2211070" y="4945380"/>
                    <a:pt x="1604010" y="5411470"/>
                    <a:pt x="1591310" y="5514340"/>
                  </a:cubicBezTo>
                  <a:cubicBezTo>
                    <a:pt x="1577340" y="5615940"/>
                    <a:pt x="1638300" y="6092190"/>
                    <a:pt x="1661160" y="6139180"/>
                  </a:cubicBezTo>
                  <a:cubicBezTo>
                    <a:pt x="1685290" y="6186170"/>
                    <a:pt x="2198370" y="6333490"/>
                    <a:pt x="2294890" y="6350000"/>
                  </a:cubicBezTo>
                  <a:cubicBezTo>
                    <a:pt x="2392680" y="6366510"/>
                    <a:pt x="2947670" y="6235700"/>
                    <a:pt x="3041650" y="6215380"/>
                  </a:cubicBezTo>
                  <a:cubicBezTo>
                    <a:pt x="3135630" y="6195060"/>
                    <a:pt x="3774440" y="5972810"/>
                    <a:pt x="3774440" y="5972810"/>
                  </a:cubicBezTo>
                  <a:cubicBezTo>
                    <a:pt x="3774440" y="5972810"/>
                    <a:pt x="4488180" y="5513070"/>
                    <a:pt x="4526280" y="5495290"/>
                  </a:cubicBezTo>
                  <a:cubicBezTo>
                    <a:pt x="4528820" y="5497830"/>
                    <a:pt x="4795520" y="5697220"/>
                    <a:pt x="4795520" y="5697220"/>
                  </a:cubicBezTo>
                  <a:cubicBezTo>
                    <a:pt x="4795520" y="5697220"/>
                    <a:pt x="5057140" y="6065520"/>
                    <a:pt x="5124450" y="6078220"/>
                  </a:cubicBezTo>
                  <a:cubicBezTo>
                    <a:pt x="5180330" y="6080760"/>
                    <a:pt x="5481320" y="5895340"/>
                    <a:pt x="5513070" y="5859780"/>
                  </a:cubicBezTo>
                  <a:cubicBezTo>
                    <a:pt x="5544820" y="5824220"/>
                    <a:pt x="5679440" y="5610860"/>
                    <a:pt x="5689600" y="5574030"/>
                  </a:cubicBezTo>
                  <a:cubicBezTo>
                    <a:pt x="5699760" y="5537200"/>
                    <a:pt x="5289550" y="5177790"/>
                    <a:pt x="5289550" y="5177790"/>
                  </a:cubicBezTo>
                  <a:lnTo>
                    <a:pt x="5166360" y="4975860"/>
                  </a:lnTo>
                  <a:cubicBezTo>
                    <a:pt x="5166360" y="4975860"/>
                    <a:pt x="5698490" y="4431030"/>
                    <a:pt x="5764530" y="4351020"/>
                  </a:cubicBezTo>
                  <a:close/>
                </a:path>
              </a:pathLst>
            </a:custGeom>
            <a:blipFill>
              <a:blip r:embed="rId4"/>
              <a:stretch>
                <a:fillRect l="-214" t="-32613" r="-97474" b="0"/>
              </a:stretch>
            </a:blipFill>
          </p:spPr>
        </p:sp>
      </p:grpSp>
      <p:sp>
        <p:nvSpPr>
          <p:cNvPr name="Freeform 5" id="5"/>
          <p:cNvSpPr/>
          <p:nvPr/>
        </p:nvSpPr>
        <p:spPr>
          <a:xfrm flipH="false" flipV="false" rot="-9663670">
            <a:off x="7818938" y="-1960927"/>
            <a:ext cx="4447231" cy="4900530"/>
          </a:xfrm>
          <a:custGeom>
            <a:avLst/>
            <a:gdLst/>
            <a:ahLst/>
            <a:cxnLst/>
            <a:rect r="r" b="b" t="t" l="l"/>
            <a:pathLst>
              <a:path h="4900530" w="4447231">
                <a:moveTo>
                  <a:pt x="0" y="0"/>
                </a:moveTo>
                <a:lnTo>
                  <a:pt x="4447230" y="0"/>
                </a:lnTo>
                <a:lnTo>
                  <a:pt x="4447230" y="4900530"/>
                </a:lnTo>
                <a:lnTo>
                  <a:pt x="0" y="4900530"/>
                </a:lnTo>
                <a:lnTo>
                  <a:pt x="0" y="0"/>
                </a:lnTo>
                <a:close/>
              </a:path>
            </a:pathLst>
          </a:custGeom>
          <a:blipFill>
            <a:blip r:embed="rId5"/>
            <a:stretch>
              <a:fillRect l="0" t="0" r="0" b="0"/>
            </a:stretch>
          </a:blipFill>
        </p:spPr>
      </p:sp>
      <p:sp>
        <p:nvSpPr>
          <p:cNvPr name="TextBox 6" id="6"/>
          <p:cNvSpPr txBox="true"/>
          <p:nvPr/>
        </p:nvSpPr>
        <p:spPr>
          <a:xfrm rot="0">
            <a:off x="1028700" y="4804791"/>
            <a:ext cx="9647948" cy="3212343"/>
          </a:xfrm>
          <a:prstGeom prst="rect">
            <a:avLst/>
          </a:prstGeom>
        </p:spPr>
        <p:txBody>
          <a:bodyPr anchor="t" rtlCol="false" tIns="0" lIns="0" bIns="0" rIns="0">
            <a:spAutoFit/>
          </a:bodyPr>
          <a:lstStyle/>
          <a:p>
            <a:pPr algn="just" marL="0" indent="0" lvl="0">
              <a:lnSpc>
                <a:spcPts val="4344"/>
              </a:lnSpc>
            </a:pPr>
            <a:r>
              <a:rPr lang="en-US" sz="2511" spc="-97">
                <a:solidFill>
                  <a:srgbClr val="0B5304"/>
                </a:solidFill>
                <a:latin typeface="Open Sauce"/>
                <a:ea typeface="Open Sauce"/>
                <a:cs typeface="Open Sauce"/>
                <a:sym typeface="Open Sauce"/>
              </a:rPr>
              <a:t>The goal of using association rules in this study is to identify frequent itemsets and recurring patterns over the years, ensuring their relevance. We focus on the autumn and summer seasons, where sales are weaker, to determine which items can drive higher sales for others when promoted. These insights help develop targeted strategies to boost sales during slow seasons..</a:t>
            </a:r>
          </a:p>
        </p:txBody>
      </p:sp>
      <p:sp>
        <p:nvSpPr>
          <p:cNvPr name="TextBox 7" id="7"/>
          <p:cNvSpPr txBox="true"/>
          <p:nvPr/>
        </p:nvSpPr>
        <p:spPr>
          <a:xfrm rot="0">
            <a:off x="1028700" y="1830342"/>
            <a:ext cx="7663390" cy="2517248"/>
          </a:xfrm>
          <a:prstGeom prst="rect">
            <a:avLst/>
          </a:prstGeom>
        </p:spPr>
        <p:txBody>
          <a:bodyPr anchor="t" rtlCol="false" tIns="0" lIns="0" bIns="0" rIns="0">
            <a:spAutoFit/>
          </a:bodyPr>
          <a:lstStyle/>
          <a:p>
            <a:pPr algn="l">
              <a:lnSpc>
                <a:spcPts val="9807"/>
              </a:lnSpc>
            </a:pPr>
            <a:r>
              <a:rPr lang="en-US" sz="7005" b="true">
                <a:solidFill>
                  <a:srgbClr val="0B5304"/>
                </a:solidFill>
                <a:latin typeface="Poppins Bold"/>
                <a:ea typeface="Poppins Bold"/>
                <a:cs typeface="Poppins Bold"/>
                <a:sym typeface="Poppins Bold"/>
              </a:rPr>
              <a:t>ASSOCIATION RULES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B5304"/>
        </a:solidFill>
      </p:bgPr>
    </p:bg>
    <p:spTree>
      <p:nvGrpSpPr>
        <p:cNvPr id="1" name=""/>
        <p:cNvGrpSpPr/>
        <p:nvPr/>
      </p:nvGrpSpPr>
      <p:grpSpPr>
        <a:xfrm>
          <a:off x="0" y="0"/>
          <a:ext cx="0" cy="0"/>
          <a:chOff x="0" y="0"/>
          <a:chExt cx="0" cy="0"/>
        </a:xfrm>
      </p:grpSpPr>
      <p:sp>
        <p:nvSpPr>
          <p:cNvPr name="TextBox 2" id="2"/>
          <p:cNvSpPr txBox="true"/>
          <p:nvPr/>
        </p:nvSpPr>
        <p:spPr>
          <a:xfrm rot="0">
            <a:off x="1470554" y="971550"/>
            <a:ext cx="5005012" cy="497091"/>
          </a:xfrm>
          <a:prstGeom prst="rect">
            <a:avLst/>
          </a:prstGeom>
        </p:spPr>
        <p:txBody>
          <a:bodyPr anchor="t" rtlCol="false" tIns="0" lIns="0" bIns="0" rIns="0">
            <a:spAutoFit/>
          </a:bodyPr>
          <a:lstStyle/>
          <a:p>
            <a:pPr algn="r">
              <a:lnSpc>
                <a:spcPts val="4096"/>
              </a:lnSpc>
            </a:pPr>
            <a:r>
              <a:rPr lang="en-US" b="true" sz="2926" spc="421">
                <a:solidFill>
                  <a:srgbClr val="FFFBF7"/>
                </a:solidFill>
                <a:latin typeface="Open Sauce Bold"/>
                <a:ea typeface="Open Sauce Bold"/>
                <a:cs typeface="Open Sauce Bold"/>
                <a:sym typeface="Open Sauce Bold"/>
              </a:rPr>
              <a:t>FRADEL AND SPIES</a:t>
            </a:r>
          </a:p>
        </p:txBody>
      </p:sp>
      <p:sp>
        <p:nvSpPr>
          <p:cNvPr name="Freeform 3" id="3"/>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5023295"/>
            <a:ext cx="8115300" cy="2655953"/>
          </a:xfrm>
          <a:prstGeom prst="rect">
            <a:avLst/>
          </a:prstGeom>
        </p:spPr>
        <p:txBody>
          <a:bodyPr anchor="t" rtlCol="false" tIns="0" lIns="0" bIns="0" rIns="0">
            <a:spAutoFit/>
          </a:bodyPr>
          <a:lstStyle/>
          <a:p>
            <a:pPr algn="just" marL="696255" indent="-348127" lvl="1">
              <a:lnSpc>
                <a:spcPts val="4256"/>
              </a:lnSpc>
              <a:buFont typeface="Arial"/>
              <a:buChar char="•"/>
            </a:pPr>
            <a:r>
              <a:rPr lang="en-US" sz="3224" spc="-125">
                <a:solidFill>
                  <a:srgbClr val="FFFBF7"/>
                </a:solidFill>
                <a:latin typeface="Open Sauce"/>
                <a:ea typeface="Open Sauce"/>
                <a:cs typeface="Open Sauce"/>
                <a:sym typeface="Open Sauce"/>
              </a:rPr>
              <a:t>We used the Apriori algorithm.</a:t>
            </a:r>
          </a:p>
          <a:p>
            <a:pPr algn="just" marL="696255" indent="-348127" lvl="1">
              <a:lnSpc>
                <a:spcPts val="4256"/>
              </a:lnSpc>
              <a:buFont typeface="Arial"/>
              <a:buChar char="•"/>
            </a:pPr>
            <a:r>
              <a:rPr lang="en-US" sz="3224" spc="-125">
                <a:solidFill>
                  <a:srgbClr val="FFFBF7"/>
                </a:solidFill>
                <a:latin typeface="Open Sauce"/>
                <a:ea typeface="Open Sauce"/>
                <a:cs typeface="Open Sauce"/>
                <a:sym typeface="Open Sauce"/>
              </a:rPr>
              <a:t>Transactions were grouped by date and by the family type of the items sold on that date.</a:t>
            </a:r>
          </a:p>
          <a:p>
            <a:pPr algn="just" marL="696255" indent="-348127" lvl="1">
              <a:lnSpc>
                <a:spcPts val="4256"/>
              </a:lnSpc>
              <a:buFont typeface="Arial"/>
              <a:buChar char="•"/>
            </a:pPr>
          </a:p>
        </p:txBody>
      </p:sp>
      <p:sp>
        <p:nvSpPr>
          <p:cNvPr name="Freeform 5" id="5"/>
          <p:cNvSpPr/>
          <p:nvPr/>
        </p:nvSpPr>
        <p:spPr>
          <a:xfrm flipH="false" flipV="false" rot="883039">
            <a:off x="7746355" y="7381361"/>
            <a:ext cx="3751473" cy="4993641"/>
          </a:xfrm>
          <a:custGeom>
            <a:avLst/>
            <a:gdLst/>
            <a:ahLst/>
            <a:cxnLst/>
            <a:rect r="r" b="b" t="t" l="l"/>
            <a:pathLst>
              <a:path h="4993641" w="3751473">
                <a:moveTo>
                  <a:pt x="0" y="0"/>
                </a:moveTo>
                <a:lnTo>
                  <a:pt x="3751473" y="0"/>
                </a:lnTo>
                <a:lnTo>
                  <a:pt x="3751473" y="4993641"/>
                </a:lnTo>
                <a:lnTo>
                  <a:pt x="0" y="4993641"/>
                </a:lnTo>
                <a:lnTo>
                  <a:pt x="0" y="0"/>
                </a:lnTo>
                <a:close/>
              </a:path>
            </a:pathLst>
          </a:custGeom>
          <a:blipFill>
            <a:blip r:embed="rId4"/>
            <a:stretch>
              <a:fillRect l="0" t="0" r="0" b="0"/>
            </a:stretch>
          </a:blipFill>
        </p:spPr>
      </p:sp>
      <p:sp>
        <p:nvSpPr>
          <p:cNvPr name="Freeform 6" id="6"/>
          <p:cNvSpPr/>
          <p:nvPr/>
        </p:nvSpPr>
        <p:spPr>
          <a:xfrm flipH="false" flipV="false" rot="-8873294">
            <a:off x="15190124" y="-1737978"/>
            <a:ext cx="4138352" cy="4479948"/>
          </a:xfrm>
          <a:custGeom>
            <a:avLst/>
            <a:gdLst/>
            <a:ahLst/>
            <a:cxnLst/>
            <a:rect r="r" b="b" t="t" l="l"/>
            <a:pathLst>
              <a:path h="4479948" w="4138352">
                <a:moveTo>
                  <a:pt x="0" y="0"/>
                </a:moveTo>
                <a:lnTo>
                  <a:pt x="4138352" y="0"/>
                </a:lnTo>
                <a:lnTo>
                  <a:pt x="4138352" y="4479948"/>
                </a:lnTo>
                <a:lnTo>
                  <a:pt x="0" y="4479948"/>
                </a:lnTo>
                <a:lnTo>
                  <a:pt x="0" y="0"/>
                </a:lnTo>
                <a:close/>
              </a:path>
            </a:pathLst>
          </a:custGeom>
          <a:blipFill>
            <a:blip r:embed="rId5"/>
            <a:stretch>
              <a:fillRect l="0" t="0" r="0" b="0"/>
            </a:stretch>
          </a:blipFill>
        </p:spPr>
      </p:sp>
      <p:grpSp>
        <p:nvGrpSpPr>
          <p:cNvPr name="Group 7" id="7"/>
          <p:cNvGrpSpPr/>
          <p:nvPr/>
        </p:nvGrpSpPr>
        <p:grpSpPr>
          <a:xfrm rot="0">
            <a:off x="10708943" y="1650086"/>
            <a:ext cx="6423376" cy="3411309"/>
            <a:chOff x="0" y="0"/>
            <a:chExt cx="1314156" cy="697918"/>
          </a:xfrm>
        </p:grpSpPr>
        <p:sp>
          <p:nvSpPr>
            <p:cNvPr name="Freeform 8" id="8"/>
            <p:cNvSpPr/>
            <p:nvPr/>
          </p:nvSpPr>
          <p:spPr>
            <a:xfrm flipH="false" flipV="false" rot="0">
              <a:off x="0" y="0"/>
              <a:ext cx="1314156" cy="697918"/>
            </a:xfrm>
            <a:custGeom>
              <a:avLst/>
              <a:gdLst/>
              <a:ahLst/>
              <a:cxnLst/>
              <a:rect r="r" b="b" t="t" l="l"/>
              <a:pathLst>
                <a:path h="697918" w="1314156">
                  <a:moveTo>
                    <a:pt x="73522" y="0"/>
                  </a:moveTo>
                  <a:lnTo>
                    <a:pt x="1240634" y="0"/>
                  </a:lnTo>
                  <a:cubicBezTo>
                    <a:pt x="1281239" y="0"/>
                    <a:pt x="1314156" y="32917"/>
                    <a:pt x="1314156" y="73522"/>
                  </a:cubicBezTo>
                  <a:lnTo>
                    <a:pt x="1314156" y="624397"/>
                  </a:lnTo>
                  <a:cubicBezTo>
                    <a:pt x="1314156" y="665001"/>
                    <a:pt x="1281239" y="697918"/>
                    <a:pt x="1240634" y="697918"/>
                  </a:cubicBezTo>
                  <a:lnTo>
                    <a:pt x="73522" y="697918"/>
                  </a:lnTo>
                  <a:cubicBezTo>
                    <a:pt x="32917" y="697918"/>
                    <a:pt x="0" y="665001"/>
                    <a:pt x="0" y="624397"/>
                  </a:cubicBezTo>
                  <a:lnTo>
                    <a:pt x="0" y="73522"/>
                  </a:lnTo>
                  <a:cubicBezTo>
                    <a:pt x="0" y="32917"/>
                    <a:pt x="32917" y="0"/>
                    <a:pt x="73522" y="0"/>
                  </a:cubicBezTo>
                  <a:close/>
                </a:path>
              </a:pathLst>
            </a:custGeom>
            <a:blipFill>
              <a:blip r:embed="rId6"/>
              <a:stretch>
                <a:fillRect l="0" t="-61538" r="0" b="-61538"/>
              </a:stretch>
            </a:blipFill>
            <a:ln w="38100" cap="rnd">
              <a:solidFill>
                <a:srgbClr val="DEFF81"/>
              </a:solidFill>
              <a:prstDash val="solid"/>
              <a:round/>
            </a:ln>
          </p:spPr>
        </p:sp>
      </p:grpSp>
      <p:grpSp>
        <p:nvGrpSpPr>
          <p:cNvPr name="Group 9" id="9"/>
          <p:cNvGrpSpPr/>
          <p:nvPr/>
        </p:nvGrpSpPr>
        <p:grpSpPr>
          <a:xfrm rot="0">
            <a:off x="10708943" y="5440193"/>
            <a:ext cx="6423376" cy="3411309"/>
            <a:chOff x="0" y="0"/>
            <a:chExt cx="1314156" cy="697918"/>
          </a:xfrm>
        </p:grpSpPr>
        <p:sp>
          <p:nvSpPr>
            <p:cNvPr name="Freeform 10" id="10"/>
            <p:cNvSpPr/>
            <p:nvPr/>
          </p:nvSpPr>
          <p:spPr>
            <a:xfrm flipH="false" flipV="false" rot="0">
              <a:off x="0" y="0"/>
              <a:ext cx="1314156" cy="697918"/>
            </a:xfrm>
            <a:custGeom>
              <a:avLst/>
              <a:gdLst/>
              <a:ahLst/>
              <a:cxnLst/>
              <a:rect r="r" b="b" t="t" l="l"/>
              <a:pathLst>
                <a:path h="697918" w="1314156">
                  <a:moveTo>
                    <a:pt x="73522" y="0"/>
                  </a:moveTo>
                  <a:lnTo>
                    <a:pt x="1240634" y="0"/>
                  </a:lnTo>
                  <a:cubicBezTo>
                    <a:pt x="1281239" y="0"/>
                    <a:pt x="1314156" y="32917"/>
                    <a:pt x="1314156" y="73522"/>
                  </a:cubicBezTo>
                  <a:lnTo>
                    <a:pt x="1314156" y="624397"/>
                  </a:lnTo>
                  <a:cubicBezTo>
                    <a:pt x="1314156" y="665001"/>
                    <a:pt x="1281239" y="697918"/>
                    <a:pt x="1240634" y="697918"/>
                  </a:cubicBezTo>
                  <a:lnTo>
                    <a:pt x="73522" y="697918"/>
                  </a:lnTo>
                  <a:cubicBezTo>
                    <a:pt x="32917" y="697918"/>
                    <a:pt x="0" y="665001"/>
                    <a:pt x="0" y="624397"/>
                  </a:cubicBezTo>
                  <a:lnTo>
                    <a:pt x="0" y="73522"/>
                  </a:lnTo>
                  <a:cubicBezTo>
                    <a:pt x="0" y="32917"/>
                    <a:pt x="32917" y="0"/>
                    <a:pt x="73522" y="0"/>
                  </a:cubicBezTo>
                  <a:close/>
                </a:path>
              </a:pathLst>
            </a:custGeom>
            <a:blipFill>
              <a:blip r:embed="rId7"/>
              <a:stretch>
                <a:fillRect l="-10801" t="0" r="-10801" b="0"/>
              </a:stretch>
            </a:blipFill>
            <a:ln w="38100" cap="rnd">
              <a:solidFill>
                <a:srgbClr val="DEFF81"/>
              </a:solidFill>
              <a:prstDash val="solid"/>
              <a:round/>
            </a:ln>
          </p:spPr>
        </p:sp>
      </p:grpSp>
      <p:sp>
        <p:nvSpPr>
          <p:cNvPr name="TextBox 11" id="11"/>
          <p:cNvSpPr txBox="true"/>
          <p:nvPr/>
        </p:nvSpPr>
        <p:spPr>
          <a:xfrm rot="0">
            <a:off x="1470554" y="2338420"/>
            <a:ext cx="8593392" cy="2321559"/>
          </a:xfrm>
          <a:prstGeom prst="rect">
            <a:avLst/>
          </a:prstGeom>
        </p:spPr>
        <p:txBody>
          <a:bodyPr anchor="t" rtlCol="false" tIns="0" lIns="0" bIns="0" rIns="0">
            <a:spAutoFit/>
          </a:bodyPr>
          <a:lstStyle/>
          <a:p>
            <a:pPr algn="l">
              <a:lnSpc>
                <a:spcPts val="8719"/>
              </a:lnSpc>
            </a:pPr>
            <a:r>
              <a:rPr lang="en-US" sz="7999" b="true">
                <a:solidFill>
                  <a:srgbClr val="FFFBF7"/>
                </a:solidFill>
                <a:latin typeface="Poppins Bold"/>
                <a:ea typeface="Poppins Bold"/>
                <a:cs typeface="Poppins Bold"/>
                <a:sym typeface="Poppins Bold"/>
              </a:rPr>
              <a:t>ALGORITHM USED</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B530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104995"/>
            <a:ext cx="8115300" cy="6424297"/>
          </a:xfrm>
          <a:prstGeom prst="rect">
            <a:avLst/>
          </a:prstGeom>
        </p:spPr>
        <p:txBody>
          <a:bodyPr anchor="t" rtlCol="false" tIns="0" lIns="0" bIns="0" rIns="0">
            <a:spAutoFit/>
          </a:bodyPr>
          <a:lstStyle/>
          <a:p>
            <a:pPr algn="just" marL="609897" indent="-304948" lvl="1">
              <a:lnSpc>
                <a:spcPts val="3954"/>
              </a:lnSpc>
              <a:buFont typeface="Arial"/>
              <a:buChar char="•"/>
            </a:pPr>
            <a:r>
              <a:rPr lang="en-US" sz="2824" spc="-110">
                <a:solidFill>
                  <a:srgbClr val="FFFBF7"/>
                </a:solidFill>
                <a:latin typeface="Open Sauce"/>
                <a:ea typeface="Open Sauce"/>
                <a:cs typeface="Open Sauce"/>
                <a:sym typeface="Open Sauce"/>
              </a:rPr>
              <a:t>We developed an algorithm to generate association rules based on the season and year.</a:t>
            </a:r>
          </a:p>
          <a:p>
            <a:pPr algn="just" marL="609897" indent="-304948" lvl="1">
              <a:lnSpc>
                <a:spcPts val="3954"/>
              </a:lnSpc>
              <a:buFont typeface="Arial"/>
              <a:buChar char="•"/>
            </a:pPr>
            <a:r>
              <a:rPr lang="en-US" sz="2824" spc="-110">
                <a:solidFill>
                  <a:srgbClr val="FFFBF7"/>
                </a:solidFill>
                <a:latin typeface="Open Sauce"/>
                <a:ea typeface="Open Sauce"/>
                <a:cs typeface="Open Sauce"/>
                <a:sym typeface="Open Sauce"/>
              </a:rPr>
              <a:t>Another algorithm was designed to identify common rules that have been repeated over the past years.</a:t>
            </a:r>
          </a:p>
          <a:p>
            <a:pPr algn="just" marL="609897" indent="-304948" lvl="1">
              <a:lnSpc>
                <a:spcPts val="3954"/>
              </a:lnSpc>
              <a:buFont typeface="Arial"/>
              <a:buChar char="•"/>
            </a:pPr>
            <a:r>
              <a:rPr lang="en-US" sz="2824" spc="-110">
                <a:solidFill>
                  <a:srgbClr val="FFFBF7"/>
                </a:solidFill>
                <a:latin typeface="Open Sauce"/>
                <a:ea typeface="Open Sauce"/>
                <a:cs typeface="Open Sauce"/>
                <a:sym typeface="Open Sauce"/>
              </a:rPr>
              <a:t>We used these algorithms to analyze the association rules for Autumn and Summer, which are the seasons with weaker sales.</a:t>
            </a:r>
          </a:p>
          <a:p>
            <a:pPr algn="just" marL="609897" indent="-304948" lvl="1">
              <a:lnSpc>
                <a:spcPts val="3954"/>
              </a:lnSpc>
              <a:buFont typeface="Arial"/>
              <a:buChar char="•"/>
            </a:pPr>
            <a:r>
              <a:rPr lang="en-US" sz="2824" spc="-110">
                <a:solidFill>
                  <a:srgbClr val="FFFBF7"/>
                </a:solidFill>
                <a:latin typeface="Open Sauce"/>
                <a:ea typeface="Open Sauce"/>
                <a:cs typeface="Open Sauce"/>
                <a:sym typeface="Open Sauce"/>
              </a:rPr>
              <a:t>The generated common rules are stored in a CSV file, allowing the company to identify which item categories can drive higher sales.</a:t>
            </a:r>
          </a:p>
          <a:p>
            <a:pPr algn="just">
              <a:lnSpc>
                <a:spcPts val="3954"/>
              </a:lnSpc>
            </a:pPr>
          </a:p>
        </p:txBody>
      </p:sp>
      <p:sp>
        <p:nvSpPr>
          <p:cNvPr name="Freeform 4" id="4"/>
          <p:cNvSpPr/>
          <p:nvPr/>
        </p:nvSpPr>
        <p:spPr>
          <a:xfrm flipH="false" flipV="false" rot="883039">
            <a:off x="8833206" y="7540461"/>
            <a:ext cx="3751473" cy="4993641"/>
          </a:xfrm>
          <a:custGeom>
            <a:avLst/>
            <a:gdLst/>
            <a:ahLst/>
            <a:cxnLst/>
            <a:rect r="r" b="b" t="t" l="l"/>
            <a:pathLst>
              <a:path h="4993641" w="3751473">
                <a:moveTo>
                  <a:pt x="0" y="0"/>
                </a:moveTo>
                <a:lnTo>
                  <a:pt x="3751473" y="0"/>
                </a:lnTo>
                <a:lnTo>
                  <a:pt x="3751473" y="4993641"/>
                </a:lnTo>
                <a:lnTo>
                  <a:pt x="0" y="4993641"/>
                </a:lnTo>
                <a:lnTo>
                  <a:pt x="0" y="0"/>
                </a:lnTo>
                <a:close/>
              </a:path>
            </a:pathLst>
          </a:custGeom>
          <a:blipFill>
            <a:blip r:embed="rId4"/>
            <a:stretch>
              <a:fillRect l="0" t="0" r="0" b="0"/>
            </a:stretch>
          </a:blipFill>
        </p:spPr>
      </p:sp>
      <p:sp>
        <p:nvSpPr>
          <p:cNvPr name="Freeform 5" id="5"/>
          <p:cNvSpPr/>
          <p:nvPr/>
        </p:nvSpPr>
        <p:spPr>
          <a:xfrm flipH="false" flipV="false" rot="-8873294">
            <a:off x="15190124" y="-1737978"/>
            <a:ext cx="4138352" cy="4479948"/>
          </a:xfrm>
          <a:custGeom>
            <a:avLst/>
            <a:gdLst/>
            <a:ahLst/>
            <a:cxnLst/>
            <a:rect r="r" b="b" t="t" l="l"/>
            <a:pathLst>
              <a:path h="4479948" w="4138352">
                <a:moveTo>
                  <a:pt x="0" y="0"/>
                </a:moveTo>
                <a:lnTo>
                  <a:pt x="4138352" y="0"/>
                </a:lnTo>
                <a:lnTo>
                  <a:pt x="4138352" y="4479948"/>
                </a:lnTo>
                <a:lnTo>
                  <a:pt x="0" y="4479948"/>
                </a:lnTo>
                <a:lnTo>
                  <a:pt x="0" y="0"/>
                </a:lnTo>
                <a:close/>
              </a:path>
            </a:pathLst>
          </a:custGeom>
          <a:blipFill>
            <a:blip r:embed="rId5"/>
            <a:stretch>
              <a:fillRect l="0" t="0" r="0" b="0"/>
            </a:stretch>
          </a:blipFill>
        </p:spPr>
      </p:sp>
      <p:grpSp>
        <p:nvGrpSpPr>
          <p:cNvPr name="Group 6" id="6"/>
          <p:cNvGrpSpPr/>
          <p:nvPr/>
        </p:nvGrpSpPr>
        <p:grpSpPr>
          <a:xfrm rot="0">
            <a:off x="10708943" y="2265991"/>
            <a:ext cx="6423376" cy="3411309"/>
            <a:chOff x="0" y="0"/>
            <a:chExt cx="1314156" cy="697918"/>
          </a:xfrm>
        </p:grpSpPr>
        <p:sp>
          <p:nvSpPr>
            <p:cNvPr name="Freeform 7" id="7"/>
            <p:cNvSpPr/>
            <p:nvPr/>
          </p:nvSpPr>
          <p:spPr>
            <a:xfrm flipH="false" flipV="false" rot="0">
              <a:off x="0" y="0"/>
              <a:ext cx="1314156" cy="697918"/>
            </a:xfrm>
            <a:custGeom>
              <a:avLst/>
              <a:gdLst/>
              <a:ahLst/>
              <a:cxnLst/>
              <a:rect r="r" b="b" t="t" l="l"/>
              <a:pathLst>
                <a:path h="697918" w="1314156">
                  <a:moveTo>
                    <a:pt x="73522" y="0"/>
                  </a:moveTo>
                  <a:lnTo>
                    <a:pt x="1240634" y="0"/>
                  </a:lnTo>
                  <a:cubicBezTo>
                    <a:pt x="1281239" y="0"/>
                    <a:pt x="1314156" y="32917"/>
                    <a:pt x="1314156" y="73522"/>
                  </a:cubicBezTo>
                  <a:lnTo>
                    <a:pt x="1314156" y="624397"/>
                  </a:lnTo>
                  <a:cubicBezTo>
                    <a:pt x="1314156" y="665001"/>
                    <a:pt x="1281239" y="697918"/>
                    <a:pt x="1240634" y="697918"/>
                  </a:cubicBezTo>
                  <a:lnTo>
                    <a:pt x="73522" y="697918"/>
                  </a:lnTo>
                  <a:cubicBezTo>
                    <a:pt x="32917" y="697918"/>
                    <a:pt x="0" y="665001"/>
                    <a:pt x="0" y="624397"/>
                  </a:cubicBezTo>
                  <a:lnTo>
                    <a:pt x="0" y="73522"/>
                  </a:lnTo>
                  <a:cubicBezTo>
                    <a:pt x="0" y="32917"/>
                    <a:pt x="32917" y="0"/>
                    <a:pt x="73522" y="0"/>
                  </a:cubicBezTo>
                  <a:close/>
                </a:path>
              </a:pathLst>
            </a:custGeom>
            <a:blipFill>
              <a:blip r:embed="rId6"/>
              <a:stretch>
                <a:fillRect l="-15223" t="0" r="-15223" b="0"/>
              </a:stretch>
            </a:blipFill>
            <a:ln w="38100" cap="rnd">
              <a:solidFill>
                <a:srgbClr val="DEFF81"/>
              </a:solidFill>
              <a:prstDash val="solid"/>
              <a:round/>
            </a:ln>
          </p:spPr>
        </p:sp>
      </p:grpSp>
      <p:grpSp>
        <p:nvGrpSpPr>
          <p:cNvPr name="Group 8" id="8"/>
          <p:cNvGrpSpPr/>
          <p:nvPr/>
        </p:nvGrpSpPr>
        <p:grpSpPr>
          <a:xfrm rot="0">
            <a:off x="10708943" y="6371357"/>
            <a:ext cx="6423376" cy="3411309"/>
            <a:chOff x="0" y="0"/>
            <a:chExt cx="1314156" cy="697918"/>
          </a:xfrm>
        </p:grpSpPr>
        <p:sp>
          <p:nvSpPr>
            <p:cNvPr name="Freeform 9" id="9"/>
            <p:cNvSpPr/>
            <p:nvPr/>
          </p:nvSpPr>
          <p:spPr>
            <a:xfrm flipH="false" flipV="false" rot="0">
              <a:off x="0" y="0"/>
              <a:ext cx="1314156" cy="697918"/>
            </a:xfrm>
            <a:custGeom>
              <a:avLst/>
              <a:gdLst/>
              <a:ahLst/>
              <a:cxnLst/>
              <a:rect r="r" b="b" t="t" l="l"/>
              <a:pathLst>
                <a:path h="697918" w="1314156">
                  <a:moveTo>
                    <a:pt x="73522" y="0"/>
                  </a:moveTo>
                  <a:lnTo>
                    <a:pt x="1240634" y="0"/>
                  </a:lnTo>
                  <a:cubicBezTo>
                    <a:pt x="1281239" y="0"/>
                    <a:pt x="1314156" y="32917"/>
                    <a:pt x="1314156" y="73522"/>
                  </a:cubicBezTo>
                  <a:lnTo>
                    <a:pt x="1314156" y="624397"/>
                  </a:lnTo>
                  <a:cubicBezTo>
                    <a:pt x="1314156" y="665001"/>
                    <a:pt x="1281239" y="697918"/>
                    <a:pt x="1240634" y="697918"/>
                  </a:cubicBezTo>
                  <a:lnTo>
                    <a:pt x="73522" y="697918"/>
                  </a:lnTo>
                  <a:cubicBezTo>
                    <a:pt x="32917" y="697918"/>
                    <a:pt x="0" y="665001"/>
                    <a:pt x="0" y="624397"/>
                  </a:cubicBezTo>
                  <a:lnTo>
                    <a:pt x="0" y="73522"/>
                  </a:lnTo>
                  <a:cubicBezTo>
                    <a:pt x="0" y="32917"/>
                    <a:pt x="32917" y="0"/>
                    <a:pt x="73522" y="0"/>
                  </a:cubicBezTo>
                  <a:close/>
                </a:path>
              </a:pathLst>
            </a:custGeom>
            <a:blipFill>
              <a:blip r:embed="rId7"/>
              <a:stretch>
                <a:fillRect l="0" t="-6320" r="0" b="-6320"/>
              </a:stretch>
            </a:blipFill>
            <a:ln w="38100" cap="rnd">
              <a:solidFill>
                <a:srgbClr val="DEFF81"/>
              </a:solidFill>
              <a:prstDash val="solid"/>
              <a:round/>
            </a:ln>
          </p:spPr>
        </p:sp>
      </p:grpSp>
      <p:sp>
        <p:nvSpPr>
          <p:cNvPr name="TextBox 10" id="10"/>
          <p:cNvSpPr txBox="true"/>
          <p:nvPr/>
        </p:nvSpPr>
        <p:spPr>
          <a:xfrm rot="0">
            <a:off x="1470554" y="1650086"/>
            <a:ext cx="8593392" cy="2321559"/>
          </a:xfrm>
          <a:prstGeom prst="rect">
            <a:avLst/>
          </a:prstGeom>
        </p:spPr>
        <p:txBody>
          <a:bodyPr anchor="t" rtlCol="false" tIns="0" lIns="0" bIns="0" rIns="0">
            <a:spAutoFit/>
          </a:bodyPr>
          <a:lstStyle/>
          <a:p>
            <a:pPr algn="l">
              <a:lnSpc>
                <a:spcPts val="8719"/>
              </a:lnSpc>
            </a:pPr>
            <a:r>
              <a:rPr lang="en-US" sz="7999" b="true">
                <a:solidFill>
                  <a:srgbClr val="FFFBF7"/>
                </a:solidFill>
                <a:latin typeface="Poppins Bold"/>
                <a:ea typeface="Poppins Bold"/>
                <a:cs typeface="Poppins Bold"/>
                <a:sym typeface="Poppins Bold"/>
              </a:rPr>
              <a:t>ALGORITHM USED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21790" y="1524745"/>
            <a:ext cx="7237510" cy="72375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06" t="0" r="-24906" b="0"/>
              </a:stretch>
            </a:blipFill>
            <a:ln w="238125" cap="sq">
              <a:solidFill>
                <a:srgbClr val="0B5304"/>
              </a:solidFill>
              <a:prstDash val="solid"/>
              <a:miter/>
            </a:ln>
          </p:spPr>
        </p:sp>
      </p:grpSp>
      <p:sp>
        <p:nvSpPr>
          <p:cNvPr name="TextBox 5" id="5"/>
          <p:cNvSpPr txBox="true"/>
          <p:nvPr/>
        </p:nvSpPr>
        <p:spPr>
          <a:xfrm rot="0">
            <a:off x="1028700" y="4394073"/>
            <a:ext cx="7910712" cy="2238527"/>
          </a:xfrm>
          <a:prstGeom prst="rect">
            <a:avLst/>
          </a:prstGeom>
        </p:spPr>
        <p:txBody>
          <a:bodyPr anchor="t" rtlCol="false" tIns="0" lIns="0" bIns="0" rIns="0">
            <a:spAutoFit/>
          </a:bodyPr>
          <a:lstStyle/>
          <a:p>
            <a:pPr algn="just" marL="0" indent="0" lvl="0">
              <a:lnSpc>
                <a:spcPts val="2984"/>
              </a:lnSpc>
              <a:spcBef>
                <a:spcPct val="0"/>
              </a:spcBef>
            </a:pPr>
            <a:r>
              <a:rPr lang="en-US" sz="2738" spc="-106">
                <a:solidFill>
                  <a:srgbClr val="0B5304"/>
                </a:solidFill>
                <a:latin typeface="Open Sauce"/>
                <a:ea typeface="Open Sauce"/>
                <a:cs typeface="Open Sauce"/>
                <a:sym typeface="Open Sauce"/>
              </a:rPr>
              <a:t>The dataset belongs to an agricultural company and contains transactional records, including product details, pricing, sales, and payments. The goal of this analysis is to extract useful patterns to help the company boost sales and improve financial management</a:t>
            </a:r>
          </a:p>
        </p:txBody>
      </p:sp>
      <p:sp>
        <p:nvSpPr>
          <p:cNvPr name="Freeform 6" id="6"/>
          <p:cNvSpPr/>
          <p:nvPr/>
        </p:nvSpPr>
        <p:spPr>
          <a:xfrm flipH="false" flipV="false" rot="638417">
            <a:off x="7279600" y="7184611"/>
            <a:ext cx="5731664" cy="6204778"/>
          </a:xfrm>
          <a:custGeom>
            <a:avLst/>
            <a:gdLst/>
            <a:ahLst/>
            <a:cxnLst/>
            <a:rect r="r" b="b" t="t" l="l"/>
            <a:pathLst>
              <a:path h="6204778" w="5731664">
                <a:moveTo>
                  <a:pt x="0" y="0"/>
                </a:moveTo>
                <a:lnTo>
                  <a:pt x="5731664" y="0"/>
                </a:lnTo>
                <a:lnTo>
                  <a:pt x="5731664" y="6204778"/>
                </a:lnTo>
                <a:lnTo>
                  <a:pt x="0" y="6204778"/>
                </a:lnTo>
                <a:lnTo>
                  <a:pt x="0" y="0"/>
                </a:lnTo>
                <a:close/>
              </a:path>
            </a:pathLst>
          </a:custGeom>
          <a:blipFill>
            <a:blip r:embed="rId5"/>
            <a:stretch>
              <a:fillRect l="0" t="0" r="0" b="0"/>
            </a:stretch>
          </a:blipFill>
        </p:spPr>
      </p:sp>
      <p:sp>
        <p:nvSpPr>
          <p:cNvPr name="Freeform 7" id="7"/>
          <p:cNvSpPr/>
          <p:nvPr/>
        </p:nvSpPr>
        <p:spPr>
          <a:xfrm flipH="false" flipV="false" rot="-1968874">
            <a:off x="14981820" y="1305203"/>
            <a:ext cx="2143915" cy="1124216"/>
          </a:xfrm>
          <a:custGeom>
            <a:avLst/>
            <a:gdLst/>
            <a:ahLst/>
            <a:cxnLst/>
            <a:rect r="r" b="b" t="t" l="l"/>
            <a:pathLst>
              <a:path h="1124216" w="2143915">
                <a:moveTo>
                  <a:pt x="0" y="0"/>
                </a:moveTo>
                <a:lnTo>
                  <a:pt x="2143915" y="0"/>
                </a:lnTo>
                <a:lnTo>
                  <a:pt x="2143915" y="1124216"/>
                </a:lnTo>
                <a:lnTo>
                  <a:pt x="0" y="1124216"/>
                </a:lnTo>
                <a:lnTo>
                  <a:pt x="0" y="0"/>
                </a:lnTo>
                <a:close/>
              </a:path>
            </a:pathLst>
          </a:custGeom>
          <a:blipFill>
            <a:blip r:embed="rId6"/>
            <a:stretch>
              <a:fillRect l="0" t="0" r="0" b="0"/>
            </a:stretch>
          </a:blipFill>
        </p:spPr>
      </p:sp>
      <p:sp>
        <p:nvSpPr>
          <p:cNvPr name="Freeform 8" id="8"/>
          <p:cNvSpPr/>
          <p:nvPr/>
        </p:nvSpPr>
        <p:spPr>
          <a:xfrm flipH="false" flipV="false" rot="0">
            <a:off x="17193338" y="1028700"/>
            <a:ext cx="1094662" cy="2178431"/>
          </a:xfrm>
          <a:custGeom>
            <a:avLst/>
            <a:gdLst/>
            <a:ahLst/>
            <a:cxnLst/>
            <a:rect r="r" b="b" t="t" l="l"/>
            <a:pathLst>
              <a:path h="2178431" w="1094662">
                <a:moveTo>
                  <a:pt x="0" y="0"/>
                </a:moveTo>
                <a:lnTo>
                  <a:pt x="1094662" y="0"/>
                </a:lnTo>
                <a:lnTo>
                  <a:pt x="1094662" y="2178431"/>
                </a:lnTo>
                <a:lnTo>
                  <a:pt x="0" y="2178431"/>
                </a:lnTo>
                <a:lnTo>
                  <a:pt x="0" y="0"/>
                </a:lnTo>
                <a:close/>
              </a:path>
            </a:pathLst>
          </a:custGeom>
          <a:blipFill>
            <a:blip r:embed="rId7"/>
            <a:stretch>
              <a:fillRect l="0" t="0" r="0" b="0"/>
            </a:stretch>
          </a:blipFill>
        </p:spPr>
      </p:sp>
      <p:sp>
        <p:nvSpPr>
          <p:cNvPr name="TextBox 9" id="9"/>
          <p:cNvSpPr txBox="true"/>
          <p:nvPr/>
        </p:nvSpPr>
        <p:spPr>
          <a:xfrm rot="0">
            <a:off x="1028700" y="3045206"/>
            <a:ext cx="7910712" cy="986155"/>
          </a:xfrm>
          <a:prstGeom prst="rect">
            <a:avLst/>
          </a:prstGeom>
        </p:spPr>
        <p:txBody>
          <a:bodyPr anchor="t" rtlCol="false" tIns="0" lIns="0" bIns="0" rIns="0">
            <a:spAutoFit/>
          </a:bodyPr>
          <a:lstStyle/>
          <a:p>
            <a:pPr algn="l">
              <a:lnSpc>
                <a:spcPts val="7594"/>
              </a:lnSpc>
            </a:pPr>
            <a:r>
              <a:rPr lang="en-US" sz="5424" b="true">
                <a:solidFill>
                  <a:srgbClr val="0B5304"/>
                </a:solidFill>
                <a:latin typeface="Poppins Bold"/>
                <a:ea typeface="Poppins Bold"/>
                <a:cs typeface="Poppins Bold"/>
                <a:sym typeface="Poppins Bold"/>
              </a:rPr>
              <a:t>1.PROBLEM STATEMENT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B5304"/>
        </a:solidFill>
      </p:bgPr>
    </p:bg>
    <p:spTree>
      <p:nvGrpSpPr>
        <p:cNvPr id="1" name=""/>
        <p:cNvGrpSpPr/>
        <p:nvPr/>
      </p:nvGrpSpPr>
      <p:grpSpPr>
        <a:xfrm>
          <a:off x="0" y="0"/>
          <a:ext cx="0" cy="0"/>
          <a:chOff x="0" y="0"/>
          <a:chExt cx="0" cy="0"/>
        </a:xfrm>
      </p:grpSpPr>
      <p:sp>
        <p:nvSpPr>
          <p:cNvPr name="TextBox 2" id="2"/>
          <p:cNvSpPr txBox="true"/>
          <p:nvPr/>
        </p:nvSpPr>
        <p:spPr>
          <a:xfrm rot="0">
            <a:off x="1470554" y="971550"/>
            <a:ext cx="5005012" cy="497091"/>
          </a:xfrm>
          <a:prstGeom prst="rect">
            <a:avLst/>
          </a:prstGeom>
        </p:spPr>
        <p:txBody>
          <a:bodyPr anchor="t" rtlCol="false" tIns="0" lIns="0" bIns="0" rIns="0">
            <a:spAutoFit/>
          </a:bodyPr>
          <a:lstStyle/>
          <a:p>
            <a:pPr algn="r">
              <a:lnSpc>
                <a:spcPts val="4096"/>
              </a:lnSpc>
            </a:pPr>
            <a:r>
              <a:rPr lang="en-US" b="true" sz="2926" spc="421">
                <a:solidFill>
                  <a:srgbClr val="FFFBF7"/>
                </a:solidFill>
                <a:latin typeface="Open Sauce Bold"/>
                <a:ea typeface="Open Sauce Bold"/>
                <a:cs typeface="Open Sauce Bold"/>
                <a:sym typeface="Open Sauce Bold"/>
              </a:rPr>
              <a:t>FRADEL AND SPIES</a:t>
            </a:r>
          </a:p>
        </p:txBody>
      </p:sp>
      <p:sp>
        <p:nvSpPr>
          <p:cNvPr name="Freeform 3" id="3"/>
          <p:cNvSpPr/>
          <p:nvPr/>
        </p:nvSpPr>
        <p:spPr>
          <a:xfrm flipH="false" flipV="false" rot="0">
            <a:off x="1028700" y="1028700"/>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5023295"/>
            <a:ext cx="8115300" cy="2047877"/>
          </a:xfrm>
          <a:prstGeom prst="rect">
            <a:avLst/>
          </a:prstGeom>
        </p:spPr>
        <p:txBody>
          <a:bodyPr anchor="t" rtlCol="false" tIns="0" lIns="0" bIns="0" rIns="0">
            <a:spAutoFit/>
          </a:bodyPr>
          <a:lstStyle/>
          <a:p>
            <a:pPr algn="just" marL="674665" indent="-337333" lvl="1">
              <a:lnSpc>
                <a:spcPts val="4124"/>
              </a:lnSpc>
              <a:buFont typeface="Arial"/>
              <a:buChar char="•"/>
            </a:pPr>
            <a:r>
              <a:rPr lang="en-US" sz="3124" spc="-121">
                <a:solidFill>
                  <a:srgbClr val="FFFBF7"/>
                </a:solidFill>
                <a:latin typeface="Open Sauce"/>
                <a:ea typeface="Open Sauce"/>
                <a:cs typeface="Open Sauce"/>
                <a:sym typeface="Open Sauce"/>
              </a:rPr>
              <a:t>We plotted graphs to compare the sales trends between antecedents and their consequents to ensure that they are strongly associated</a:t>
            </a:r>
          </a:p>
        </p:txBody>
      </p:sp>
      <p:sp>
        <p:nvSpPr>
          <p:cNvPr name="Freeform 5" id="5"/>
          <p:cNvSpPr/>
          <p:nvPr/>
        </p:nvSpPr>
        <p:spPr>
          <a:xfrm flipH="false" flipV="false" rot="883039">
            <a:off x="7746355" y="7381361"/>
            <a:ext cx="3751473" cy="4993641"/>
          </a:xfrm>
          <a:custGeom>
            <a:avLst/>
            <a:gdLst/>
            <a:ahLst/>
            <a:cxnLst/>
            <a:rect r="r" b="b" t="t" l="l"/>
            <a:pathLst>
              <a:path h="4993641" w="3751473">
                <a:moveTo>
                  <a:pt x="0" y="0"/>
                </a:moveTo>
                <a:lnTo>
                  <a:pt x="3751473" y="0"/>
                </a:lnTo>
                <a:lnTo>
                  <a:pt x="3751473" y="4993641"/>
                </a:lnTo>
                <a:lnTo>
                  <a:pt x="0" y="4993641"/>
                </a:lnTo>
                <a:lnTo>
                  <a:pt x="0" y="0"/>
                </a:lnTo>
                <a:close/>
              </a:path>
            </a:pathLst>
          </a:custGeom>
          <a:blipFill>
            <a:blip r:embed="rId4"/>
            <a:stretch>
              <a:fillRect l="0" t="0" r="0" b="0"/>
            </a:stretch>
          </a:blipFill>
        </p:spPr>
      </p:sp>
      <p:sp>
        <p:nvSpPr>
          <p:cNvPr name="Freeform 6" id="6"/>
          <p:cNvSpPr/>
          <p:nvPr/>
        </p:nvSpPr>
        <p:spPr>
          <a:xfrm flipH="false" flipV="false" rot="-8873294">
            <a:off x="15190124" y="-1737978"/>
            <a:ext cx="4138352" cy="4479948"/>
          </a:xfrm>
          <a:custGeom>
            <a:avLst/>
            <a:gdLst/>
            <a:ahLst/>
            <a:cxnLst/>
            <a:rect r="r" b="b" t="t" l="l"/>
            <a:pathLst>
              <a:path h="4479948" w="4138352">
                <a:moveTo>
                  <a:pt x="0" y="0"/>
                </a:moveTo>
                <a:lnTo>
                  <a:pt x="4138352" y="0"/>
                </a:lnTo>
                <a:lnTo>
                  <a:pt x="4138352" y="4479948"/>
                </a:lnTo>
                <a:lnTo>
                  <a:pt x="0" y="4479948"/>
                </a:lnTo>
                <a:lnTo>
                  <a:pt x="0" y="0"/>
                </a:lnTo>
                <a:close/>
              </a:path>
            </a:pathLst>
          </a:custGeom>
          <a:blipFill>
            <a:blip r:embed="rId5"/>
            <a:stretch>
              <a:fillRect l="0" t="0" r="0" b="0"/>
            </a:stretch>
          </a:blipFill>
        </p:spPr>
      </p:sp>
      <p:grpSp>
        <p:nvGrpSpPr>
          <p:cNvPr name="Group 7" id="7"/>
          <p:cNvGrpSpPr/>
          <p:nvPr/>
        </p:nvGrpSpPr>
        <p:grpSpPr>
          <a:xfrm rot="0">
            <a:off x="10708943" y="1650086"/>
            <a:ext cx="6423376" cy="3411309"/>
            <a:chOff x="0" y="0"/>
            <a:chExt cx="1314156" cy="697918"/>
          </a:xfrm>
        </p:grpSpPr>
        <p:sp>
          <p:nvSpPr>
            <p:cNvPr name="Freeform 8" id="8"/>
            <p:cNvSpPr/>
            <p:nvPr/>
          </p:nvSpPr>
          <p:spPr>
            <a:xfrm flipH="false" flipV="false" rot="0">
              <a:off x="0" y="0"/>
              <a:ext cx="1314156" cy="697918"/>
            </a:xfrm>
            <a:custGeom>
              <a:avLst/>
              <a:gdLst/>
              <a:ahLst/>
              <a:cxnLst/>
              <a:rect r="r" b="b" t="t" l="l"/>
              <a:pathLst>
                <a:path h="697918" w="1314156">
                  <a:moveTo>
                    <a:pt x="73522" y="0"/>
                  </a:moveTo>
                  <a:lnTo>
                    <a:pt x="1240634" y="0"/>
                  </a:lnTo>
                  <a:cubicBezTo>
                    <a:pt x="1281239" y="0"/>
                    <a:pt x="1314156" y="32917"/>
                    <a:pt x="1314156" y="73522"/>
                  </a:cubicBezTo>
                  <a:lnTo>
                    <a:pt x="1314156" y="624397"/>
                  </a:lnTo>
                  <a:cubicBezTo>
                    <a:pt x="1314156" y="665001"/>
                    <a:pt x="1281239" y="697918"/>
                    <a:pt x="1240634" y="697918"/>
                  </a:cubicBezTo>
                  <a:lnTo>
                    <a:pt x="73522" y="697918"/>
                  </a:lnTo>
                  <a:cubicBezTo>
                    <a:pt x="32917" y="697918"/>
                    <a:pt x="0" y="665001"/>
                    <a:pt x="0" y="624397"/>
                  </a:cubicBezTo>
                  <a:lnTo>
                    <a:pt x="0" y="73522"/>
                  </a:lnTo>
                  <a:cubicBezTo>
                    <a:pt x="0" y="32917"/>
                    <a:pt x="32917" y="0"/>
                    <a:pt x="73522" y="0"/>
                  </a:cubicBezTo>
                  <a:close/>
                </a:path>
              </a:pathLst>
            </a:custGeom>
            <a:blipFill>
              <a:blip r:embed="rId6"/>
              <a:stretch>
                <a:fillRect l="-3992" t="0" r="-3992" b="0"/>
              </a:stretch>
            </a:blipFill>
            <a:ln w="38100" cap="rnd">
              <a:solidFill>
                <a:srgbClr val="DEFF81"/>
              </a:solidFill>
              <a:prstDash val="solid"/>
              <a:round/>
            </a:ln>
          </p:spPr>
        </p:sp>
      </p:grpSp>
      <p:grpSp>
        <p:nvGrpSpPr>
          <p:cNvPr name="Group 9" id="9"/>
          <p:cNvGrpSpPr/>
          <p:nvPr/>
        </p:nvGrpSpPr>
        <p:grpSpPr>
          <a:xfrm rot="0">
            <a:off x="10708943" y="5440193"/>
            <a:ext cx="6423376" cy="3411309"/>
            <a:chOff x="0" y="0"/>
            <a:chExt cx="1314156" cy="697918"/>
          </a:xfrm>
        </p:grpSpPr>
        <p:sp>
          <p:nvSpPr>
            <p:cNvPr name="Freeform 10" id="10"/>
            <p:cNvSpPr/>
            <p:nvPr/>
          </p:nvSpPr>
          <p:spPr>
            <a:xfrm flipH="false" flipV="false" rot="0">
              <a:off x="0" y="0"/>
              <a:ext cx="1314156" cy="697918"/>
            </a:xfrm>
            <a:custGeom>
              <a:avLst/>
              <a:gdLst/>
              <a:ahLst/>
              <a:cxnLst/>
              <a:rect r="r" b="b" t="t" l="l"/>
              <a:pathLst>
                <a:path h="697918" w="1314156">
                  <a:moveTo>
                    <a:pt x="73522" y="0"/>
                  </a:moveTo>
                  <a:lnTo>
                    <a:pt x="1240634" y="0"/>
                  </a:lnTo>
                  <a:cubicBezTo>
                    <a:pt x="1281239" y="0"/>
                    <a:pt x="1314156" y="32917"/>
                    <a:pt x="1314156" y="73522"/>
                  </a:cubicBezTo>
                  <a:lnTo>
                    <a:pt x="1314156" y="624397"/>
                  </a:lnTo>
                  <a:cubicBezTo>
                    <a:pt x="1314156" y="665001"/>
                    <a:pt x="1281239" y="697918"/>
                    <a:pt x="1240634" y="697918"/>
                  </a:cubicBezTo>
                  <a:lnTo>
                    <a:pt x="73522" y="697918"/>
                  </a:lnTo>
                  <a:cubicBezTo>
                    <a:pt x="32917" y="697918"/>
                    <a:pt x="0" y="665001"/>
                    <a:pt x="0" y="624397"/>
                  </a:cubicBezTo>
                  <a:lnTo>
                    <a:pt x="0" y="73522"/>
                  </a:lnTo>
                  <a:cubicBezTo>
                    <a:pt x="0" y="32917"/>
                    <a:pt x="32917" y="0"/>
                    <a:pt x="73522" y="0"/>
                  </a:cubicBezTo>
                  <a:close/>
                </a:path>
              </a:pathLst>
            </a:custGeom>
            <a:blipFill>
              <a:blip r:embed="rId7"/>
              <a:stretch>
                <a:fillRect l="-3248" t="0" r="-3248" b="0"/>
              </a:stretch>
            </a:blipFill>
            <a:ln w="38100" cap="rnd">
              <a:solidFill>
                <a:srgbClr val="DEFF81"/>
              </a:solidFill>
              <a:prstDash val="solid"/>
              <a:round/>
            </a:ln>
          </p:spPr>
        </p:sp>
      </p:grpSp>
      <p:sp>
        <p:nvSpPr>
          <p:cNvPr name="TextBox 11" id="11"/>
          <p:cNvSpPr txBox="true"/>
          <p:nvPr/>
        </p:nvSpPr>
        <p:spPr>
          <a:xfrm rot="0">
            <a:off x="1470554" y="2338420"/>
            <a:ext cx="8593392" cy="1216659"/>
          </a:xfrm>
          <a:prstGeom prst="rect">
            <a:avLst/>
          </a:prstGeom>
        </p:spPr>
        <p:txBody>
          <a:bodyPr anchor="t" rtlCol="false" tIns="0" lIns="0" bIns="0" rIns="0">
            <a:spAutoFit/>
          </a:bodyPr>
          <a:lstStyle/>
          <a:p>
            <a:pPr algn="l">
              <a:lnSpc>
                <a:spcPts val="8719"/>
              </a:lnSpc>
            </a:pPr>
            <a:r>
              <a:rPr lang="en-US" sz="7999" b="true">
                <a:solidFill>
                  <a:srgbClr val="FFFBF7"/>
                </a:solidFill>
                <a:latin typeface="Poppins Bold"/>
                <a:ea typeface="Poppins Bold"/>
                <a:cs typeface="Poppins Bold"/>
                <a:sym typeface="Poppins Bold"/>
              </a:rPr>
              <a:t>GRAPHS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915660" y="531609"/>
            <a:ext cx="5005012" cy="497091"/>
          </a:xfrm>
          <a:prstGeom prst="rect">
            <a:avLst/>
          </a:prstGeom>
        </p:spPr>
        <p:txBody>
          <a:bodyPr anchor="t" rtlCol="false" tIns="0" lIns="0" bIns="0" rIns="0">
            <a:spAutoFit/>
          </a:bodyPr>
          <a:lstStyle/>
          <a:p>
            <a:pPr algn="r">
              <a:lnSpc>
                <a:spcPts val="4096"/>
              </a:lnSpc>
            </a:pPr>
            <a:r>
              <a:rPr lang="en-US" b="true" sz="2926" spc="421">
                <a:solidFill>
                  <a:srgbClr val="FFFBF7"/>
                </a:solidFill>
                <a:latin typeface="Open Sauce Bold"/>
                <a:ea typeface="Open Sauce Bold"/>
                <a:cs typeface="Open Sauce Bold"/>
                <a:sym typeface="Open Sauce Bold"/>
              </a:rPr>
              <a:t>ENSIA</a:t>
            </a:r>
          </a:p>
        </p:txBody>
      </p:sp>
      <p:sp>
        <p:nvSpPr>
          <p:cNvPr name="Freeform 4" id="4"/>
          <p:cNvSpPr/>
          <p:nvPr/>
        </p:nvSpPr>
        <p:spPr>
          <a:xfrm flipH="false" flipV="false" rot="0">
            <a:off x="586846" y="588759"/>
            <a:ext cx="883708" cy="428305"/>
          </a:xfrm>
          <a:custGeom>
            <a:avLst/>
            <a:gdLst/>
            <a:ahLst/>
            <a:cxnLst/>
            <a:rect r="r" b="b" t="t" l="l"/>
            <a:pathLst>
              <a:path h="428305" w="883708">
                <a:moveTo>
                  <a:pt x="0" y="0"/>
                </a:moveTo>
                <a:lnTo>
                  <a:pt x="883708" y="0"/>
                </a:lnTo>
                <a:lnTo>
                  <a:pt x="883708" y="428306"/>
                </a:lnTo>
                <a:lnTo>
                  <a:pt x="0" y="428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304227" y="4237576"/>
            <a:ext cx="13679546" cy="2242990"/>
          </a:xfrm>
          <a:prstGeom prst="rect">
            <a:avLst/>
          </a:prstGeom>
        </p:spPr>
        <p:txBody>
          <a:bodyPr anchor="t" rtlCol="false" tIns="0" lIns="0" bIns="0" rIns="0">
            <a:spAutoFit/>
          </a:bodyPr>
          <a:lstStyle/>
          <a:p>
            <a:pPr algn="ctr">
              <a:lnSpc>
                <a:spcPts val="16212"/>
              </a:lnSpc>
            </a:pPr>
            <a:r>
              <a:rPr lang="en-US" b="true" sz="14873">
                <a:solidFill>
                  <a:srgbClr val="FFFBF7"/>
                </a:solidFill>
                <a:latin typeface="Poppins Bold"/>
                <a:ea typeface="Poppins Bold"/>
                <a:cs typeface="Poppins Bold"/>
                <a:sym typeface="Poppins Bold"/>
              </a:rPr>
              <a:t>THANK YOU</a:t>
            </a:r>
          </a:p>
        </p:txBody>
      </p:sp>
      <p:sp>
        <p:nvSpPr>
          <p:cNvPr name="Freeform 6" id="6"/>
          <p:cNvSpPr/>
          <p:nvPr/>
        </p:nvSpPr>
        <p:spPr>
          <a:xfrm flipH="false" flipV="false" rot="1511338">
            <a:off x="-1350763" y="6881922"/>
            <a:ext cx="5726213" cy="4752757"/>
          </a:xfrm>
          <a:custGeom>
            <a:avLst/>
            <a:gdLst/>
            <a:ahLst/>
            <a:cxnLst/>
            <a:rect r="r" b="b" t="t" l="l"/>
            <a:pathLst>
              <a:path h="4752757" w="5726213">
                <a:moveTo>
                  <a:pt x="0" y="0"/>
                </a:moveTo>
                <a:lnTo>
                  <a:pt x="5726213" y="0"/>
                </a:lnTo>
                <a:lnTo>
                  <a:pt x="5726213" y="4752756"/>
                </a:lnTo>
                <a:lnTo>
                  <a:pt x="0" y="4752756"/>
                </a:lnTo>
                <a:lnTo>
                  <a:pt x="0" y="0"/>
                </a:lnTo>
                <a:close/>
              </a:path>
            </a:pathLst>
          </a:custGeom>
          <a:blipFill>
            <a:blip r:embed="rId5"/>
            <a:stretch>
              <a:fillRect l="0" t="0" r="0" b="0"/>
            </a:stretch>
          </a:blipFill>
        </p:spPr>
      </p:sp>
      <p:sp>
        <p:nvSpPr>
          <p:cNvPr name="Freeform 7" id="7"/>
          <p:cNvSpPr/>
          <p:nvPr/>
        </p:nvSpPr>
        <p:spPr>
          <a:xfrm flipH="false" flipV="false" rot="-9172651">
            <a:off x="14370900" y="-1285019"/>
            <a:ext cx="5226996" cy="5759775"/>
          </a:xfrm>
          <a:custGeom>
            <a:avLst/>
            <a:gdLst/>
            <a:ahLst/>
            <a:cxnLst/>
            <a:rect r="r" b="b" t="t" l="l"/>
            <a:pathLst>
              <a:path h="5759775" w="5226996">
                <a:moveTo>
                  <a:pt x="0" y="0"/>
                </a:moveTo>
                <a:lnTo>
                  <a:pt x="5226996" y="0"/>
                </a:lnTo>
                <a:lnTo>
                  <a:pt x="5226996" y="5759776"/>
                </a:lnTo>
                <a:lnTo>
                  <a:pt x="0" y="5759776"/>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599829"/>
            <a:ext cx="883708" cy="428305"/>
          </a:xfrm>
          <a:custGeom>
            <a:avLst/>
            <a:gdLst/>
            <a:ahLst/>
            <a:cxnLst/>
            <a:rect r="r" b="b" t="t" l="l"/>
            <a:pathLst>
              <a:path h="428305" w="883708">
                <a:moveTo>
                  <a:pt x="0" y="0"/>
                </a:moveTo>
                <a:lnTo>
                  <a:pt x="883708" y="0"/>
                </a:lnTo>
                <a:lnTo>
                  <a:pt x="883708" y="428306"/>
                </a:lnTo>
                <a:lnTo>
                  <a:pt x="0" y="428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68874">
            <a:off x="14981820" y="1305203"/>
            <a:ext cx="2143915" cy="1124216"/>
          </a:xfrm>
          <a:custGeom>
            <a:avLst/>
            <a:gdLst/>
            <a:ahLst/>
            <a:cxnLst/>
            <a:rect r="r" b="b" t="t" l="l"/>
            <a:pathLst>
              <a:path h="1124216" w="2143915">
                <a:moveTo>
                  <a:pt x="0" y="0"/>
                </a:moveTo>
                <a:lnTo>
                  <a:pt x="2143915" y="0"/>
                </a:lnTo>
                <a:lnTo>
                  <a:pt x="2143915" y="1124216"/>
                </a:lnTo>
                <a:lnTo>
                  <a:pt x="0" y="1124216"/>
                </a:lnTo>
                <a:lnTo>
                  <a:pt x="0" y="0"/>
                </a:lnTo>
                <a:close/>
              </a:path>
            </a:pathLst>
          </a:custGeom>
          <a:blipFill>
            <a:blip r:embed="rId4"/>
            <a:stretch>
              <a:fillRect l="0" t="0" r="0" b="0"/>
            </a:stretch>
          </a:blipFill>
        </p:spPr>
      </p:sp>
      <p:sp>
        <p:nvSpPr>
          <p:cNvPr name="Freeform 4" id="4"/>
          <p:cNvSpPr/>
          <p:nvPr/>
        </p:nvSpPr>
        <p:spPr>
          <a:xfrm flipH="false" flipV="false" rot="0">
            <a:off x="17193338" y="1028700"/>
            <a:ext cx="1094662" cy="2178431"/>
          </a:xfrm>
          <a:custGeom>
            <a:avLst/>
            <a:gdLst/>
            <a:ahLst/>
            <a:cxnLst/>
            <a:rect r="r" b="b" t="t" l="l"/>
            <a:pathLst>
              <a:path h="2178431" w="1094662">
                <a:moveTo>
                  <a:pt x="0" y="0"/>
                </a:moveTo>
                <a:lnTo>
                  <a:pt x="1094662" y="0"/>
                </a:lnTo>
                <a:lnTo>
                  <a:pt x="1094662" y="2178431"/>
                </a:lnTo>
                <a:lnTo>
                  <a:pt x="0" y="2178431"/>
                </a:lnTo>
                <a:lnTo>
                  <a:pt x="0" y="0"/>
                </a:lnTo>
                <a:close/>
              </a:path>
            </a:pathLst>
          </a:custGeom>
          <a:blipFill>
            <a:blip r:embed="rId5"/>
            <a:stretch>
              <a:fillRect l="0" t="0" r="0" b="0"/>
            </a:stretch>
          </a:blipFill>
        </p:spPr>
      </p:sp>
      <p:sp>
        <p:nvSpPr>
          <p:cNvPr name="TextBox 5" id="5"/>
          <p:cNvSpPr txBox="true"/>
          <p:nvPr/>
        </p:nvSpPr>
        <p:spPr>
          <a:xfrm rot="0">
            <a:off x="4491302" y="680632"/>
            <a:ext cx="7910712" cy="875030"/>
          </a:xfrm>
          <a:prstGeom prst="rect">
            <a:avLst/>
          </a:prstGeom>
        </p:spPr>
        <p:txBody>
          <a:bodyPr anchor="t" rtlCol="false" tIns="0" lIns="0" bIns="0" rIns="0">
            <a:spAutoFit/>
          </a:bodyPr>
          <a:lstStyle/>
          <a:p>
            <a:pPr algn="l">
              <a:lnSpc>
                <a:spcPts val="6895"/>
              </a:lnSpc>
            </a:pPr>
            <a:r>
              <a:rPr lang="en-US" sz="4925" b="true">
                <a:solidFill>
                  <a:srgbClr val="0B5304"/>
                </a:solidFill>
                <a:latin typeface="Poppins Bold"/>
                <a:ea typeface="Poppins Bold"/>
                <a:cs typeface="Poppins Bold"/>
                <a:sym typeface="Poppins Bold"/>
              </a:rPr>
              <a:t>2.DATASET OVERVIEW</a:t>
            </a:r>
          </a:p>
        </p:txBody>
      </p:sp>
      <p:sp>
        <p:nvSpPr>
          <p:cNvPr name="TextBox 6" id="6"/>
          <p:cNvSpPr txBox="true"/>
          <p:nvPr/>
        </p:nvSpPr>
        <p:spPr>
          <a:xfrm rot="0">
            <a:off x="4337717" y="1796538"/>
            <a:ext cx="7910712" cy="1124102"/>
          </a:xfrm>
          <a:prstGeom prst="rect">
            <a:avLst/>
          </a:prstGeom>
        </p:spPr>
        <p:txBody>
          <a:bodyPr anchor="t" rtlCol="false" tIns="0" lIns="0" bIns="0" rIns="0">
            <a:spAutoFit/>
          </a:bodyPr>
          <a:lstStyle/>
          <a:p>
            <a:pPr algn="just" marL="0" indent="0" lvl="0">
              <a:lnSpc>
                <a:spcPts val="2984"/>
              </a:lnSpc>
              <a:spcBef>
                <a:spcPct val="0"/>
              </a:spcBef>
            </a:pPr>
            <a:r>
              <a:rPr lang="en-US" sz="2738" spc="-106">
                <a:solidFill>
                  <a:srgbClr val="0B5304"/>
                </a:solidFill>
                <a:latin typeface="Open Sauce"/>
                <a:ea typeface="Open Sauce"/>
                <a:cs typeface="Open Sauce"/>
                <a:sym typeface="Open Sauce"/>
              </a:rPr>
              <a:t>The dataset contains 261,001 entries, each belonging to a transaction. Below is a brief explanation of the key attributes:</a:t>
            </a:r>
          </a:p>
        </p:txBody>
      </p:sp>
      <p:sp>
        <p:nvSpPr>
          <p:cNvPr name="TextBox 7" id="7"/>
          <p:cNvSpPr txBox="true"/>
          <p:nvPr/>
        </p:nvSpPr>
        <p:spPr>
          <a:xfrm rot="0">
            <a:off x="289569" y="4447160"/>
            <a:ext cx="8403466" cy="4171798"/>
          </a:xfrm>
          <a:prstGeom prst="rect">
            <a:avLst/>
          </a:prstGeom>
        </p:spPr>
        <p:txBody>
          <a:bodyPr anchor="t" rtlCol="false" tIns="0" lIns="0" bIns="0" rIns="0">
            <a:spAutoFit/>
          </a:bodyPr>
          <a:lstStyle/>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CleEffet (int64) → transaction ID.</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Date (object) → The date of the transaction.</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TypeEffet (object) → Type of transaction </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FamilleArticle (object) → Product category </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Code Produit (object) → Internal product code.</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Reference Produit (object) → Product reference identifier.</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NLot (object) → Batch number of the product.</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Produit_Designation (object) → Name or description of the product.</a:t>
            </a:r>
          </a:p>
          <a:p>
            <a:pPr algn="just">
              <a:lnSpc>
                <a:spcPts val="4189"/>
              </a:lnSpc>
            </a:pPr>
          </a:p>
        </p:txBody>
      </p:sp>
      <p:sp>
        <p:nvSpPr>
          <p:cNvPr name="TextBox 8" id="8"/>
          <p:cNvSpPr txBox="true"/>
          <p:nvPr/>
        </p:nvSpPr>
        <p:spPr>
          <a:xfrm rot="0">
            <a:off x="8939412" y="4447160"/>
            <a:ext cx="8801257" cy="4838852"/>
          </a:xfrm>
          <a:prstGeom prst="rect">
            <a:avLst/>
          </a:prstGeom>
        </p:spPr>
        <p:txBody>
          <a:bodyPr anchor="t" rtlCol="false" tIns="0" lIns="0" bIns="0" rIns="0">
            <a:spAutoFit/>
          </a:bodyPr>
          <a:lstStyle/>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DetailEffet_Designation (object) → Additional transaction details.</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Quantite (float64) → Quantity of the product involved in the transaction.</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PrixAchat (object) → Purchase price of the product.</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PrixUnitaireTTC (object) → Unit price including tax.</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DetailEffet_Marge (object) → Specific margin details for the transaction.</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Effet_Marge (object) → Overall profit margin.</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MontantHT (object) → Total amount before tax.</a:t>
            </a:r>
          </a:p>
          <a:p>
            <a:pPr algn="just" marL="591169" indent="-295584" lvl="1">
              <a:lnSpc>
                <a:spcPts val="2984"/>
              </a:lnSpc>
              <a:buFont typeface="Arial"/>
              <a:buChar char="•"/>
            </a:pPr>
            <a:r>
              <a:rPr lang="en-US" sz="2738" spc="-106">
                <a:solidFill>
                  <a:srgbClr val="0B5304"/>
                </a:solidFill>
                <a:latin typeface="Open Sauce"/>
                <a:ea typeface="Open Sauce"/>
                <a:cs typeface="Open Sauce"/>
                <a:sym typeface="Open Sauce"/>
              </a:rPr>
              <a:t>Payement (object) → Amount paid for the transaction.</a:t>
            </a:r>
          </a:p>
          <a:p>
            <a:pPr algn="just" marL="0" indent="0" lvl="0">
              <a:lnSpc>
                <a:spcPts val="2984"/>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Freeform 2" id="2"/>
          <p:cNvSpPr/>
          <p:nvPr/>
        </p:nvSpPr>
        <p:spPr>
          <a:xfrm flipH="false" flipV="false" rot="0">
            <a:off x="144992"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63670">
            <a:off x="15245280" y="-2036706"/>
            <a:ext cx="4447231" cy="4900530"/>
          </a:xfrm>
          <a:custGeom>
            <a:avLst/>
            <a:gdLst/>
            <a:ahLst/>
            <a:cxnLst/>
            <a:rect r="r" b="b" t="t" l="l"/>
            <a:pathLst>
              <a:path h="4900530" w="4447231">
                <a:moveTo>
                  <a:pt x="0" y="0"/>
                </a:moveTo>
                <a:lnTo>
                  <a:pt x="4447231" y="0"/>
                </a:lnTo>
                <a:lnTo>
                  <a:pt x="4447231" y="4900530"/>
                </a:lnTo>
                <a:lnTo>
                  <a:pt x="0" y="4900530"/>
                </a:lnTo>
                <a:lnTo>
                  <a:pt x="0" y="0"/>
                </a:lnTo>
                <a:close/>
              </a:path>
            </a:pathLst>
          </a:custGeom>
          <a:blipFill>
            <a:blip r:embed="rId4"/>
            <a:stretch>
              <a:fillRect l="0" t="0" r="0" b="0"/>
            </a:stretch>
          </a:blipFill>
        </p:spPr>
      </p:sp>
      <p:sp>
        <p:nvSpPr>
          <p:cNvPr name="TextBox 4" id="4"/>
          <p:cNvSpPr txBox="true"/>
          <p:nvPr/>
        </p:nvSpPr>
        <p:spPr>
          <a:xfrm rot="0">
            <a:off x="851882" y="2880263"/>
            <a:ext cx="8751119" cy="572610"/>
          </a:xfrm>
          <a:prstGeom prst="rect">
            <a:avLst/>
          </a:prstGeom>
        </p:spPr>
        <p:txBody>
          <a:bodyPr anchor="t" rtlCol="false" tIns="0" lIns="0" bIns="0" rIns="0">
            <a:spAutoFit/>
          </a:bodyPr>
          <a:lstStyle/>
          <a:p>
            <a:pPr algn="just" marL="0" indent="0" lvl="0">
              <a:lnSpc>
                <a:spcPts val="2316"/>
              </a:lnSpc>
              <a:spcBef>
                <a:spcPct val="0"/>
              </a:spcBef>
            </a:pPr>
            <a:r>
              <a:rPr lang="en-US" sz="2124" spc="-82">
                <a:solidFill>
                  <a:srgbClr val="0B5304"/>
                </a:solidFill>
                <a:latin typeface="Open Sauce"/>
                <a:ea typeface="Open Sauce"/>
                <a:cs typeface="Open Sauce"/>
                <a:sym typeface="Open Sauce"/>
              </a:rPr>
              <a:t>To ensure the dataset is clean and ready for analysis, we performed the following preprocessing steps:</a:t>
            </a:r>
          </a:p>
        </p:txBody>
      </p:sp>
      <p:sp>
        <p:nvSpPr>
          <p:cNvPr name="TextBox 5" id="5"/>
          <p:cNvSpPr txBox="true"/>
          <p:nvPr/>
        </p:nvSpPr>
        <p:spPr>
          <a:xfrm rot="0">
            <a:off x="851882" y="4602688"/>
            <a:ext cx="8751119" cy="2052033"/>
          </a:xfrm>
          <a:prstGeom prst="rect">
            <a:avLst/>
          </a:prstGeom>
        </p:spPr>
        <p:txBody>
          <a:bodyPr anchor="t" rtlCol="false" tIns="0" lIns="0" bIns="0" rIns="0">
            <a:spAutoFit/>
          </a:bodyPr>
          <a:lstStyle/>
          <a:p>
            <a:pPr algn="just" marL="653076" indent="-326538" lvl="1">
              <a:lnSpc>
                <a:spcPts val="3297"/>
              </a:lnSpc>
              <a:buFont typeface="Arial"/>
              <a:buChar char="•"/>
            </a:pPr>
            <a:r>
              <a:rPr lang="en-US" sz="3024" spc="-117">
                <a:solidFill>
                  <a:srgbClr val="0B5304"/>
                </a:solidFill>
                <a:latin typeface="Open Sauce"/>
                <a:ea typeface="Open Sauce"/>
                <a:cs typeface="Open Sauce"/>
                <a:sym typeface="Open Sauce"/>
              </a:rPr>
              <a:t>Step 1: Understanding the Dataset</a:t>
            </a:r>
          </a:p>
          <a:p>
            <a:pPr algn="just" marL="653076" indent="-326538" lvl="1">
              <a:lnSpc>
                <a:spcPts val="3297"/>
              </a:lnSpc>
              <a:buFont typeface="Arial"/>
              <a:buChar char="•"/>
            </a:pPr>
            <a:r>
              <a:rPr lang="en-US" sz="3024" spc="-117">
                <a:solidFill>
                  <a:srgbClr val="0B5304"/>
                </a:solidFill>
                <a:latin typeface="Open Sauce"/>
                <a:ea typeface="Open Sauce"/>
                <a:cs typeface="Open Sauce"/>
                <a:sym typeface="Open Sauce"/>
              </a:rPr>
              <a:t>Step 2: Handling Missing Values</a:t>
            </a:r>
          </a:p>
          <a:p>
            <a:pPr algn="just" marL="653076" indent="-326538" lvl="1">
              <a:lnSpc>
                <a:spcPts val="3297"/>
              </a:lnSpc>
              <a:buFont typeface="Arial"/>
              <a:buChar char="•"/>
            </a:pPr>
            <a:r>
              <a:rPr lang="en-US" sz="3024" spc="-117">
                <a:solidFill>
                  <a:srgbClr val="0B5304"/>
                </a:solidFill>
                <a:latin typeface="Open Sauce"/>
                <a:ea typeface="Open Sauce"/>
                <a:cs typeface="Open Sauce"/>
                <a:sym typeface="Open Sauce"/>
              </a:rPr>
              <a:t>Step 3: Data Type Conversion</a:t>
            </a:r>
          </a:p>
          <a:p>
            <a:pPr algn="just" marL="653076" indent="-326538" lvl="1">
              <a:lnSpc>
                <a:spcPts val="3297"/>
              </a:lnSpc>
              <a:buFont typeface="Arial"/>
              <a:buChar char="•"/>
            </a:pPr>
            <a:r>
              <a:rPr lang="en-US" sz="3024" spc="-117">
                <a:solidFill>
                  <a:srgbClr val="0B5304"/>
                </a:solidFill>
                <a:latin typeface="Open Sauce"/>
                <a:ea typeface="Open Sauce"/>
                <a:cs typeface="Open Sauce"/>
                <a:sym typeface="Open Sauce"/>
              </a:rPr>
              <a:t>Step 4: Handling Categorical Data</a:t>
            </a:r>
          </a:p>
          <a:p>
            <a:pPr algn="just" marL="653076" indent="-326538" lvl="1">
              <a:lnSpc>
                <a:spcPts val="3297"/>
              </a:lnSpc>
              <a:buFont typeface="Arial"/>
              <a:buChar char="•"/>
            </a:pPr>
            <a:r>
              <a:rPr lang="en-US" sz="3024" spc="-117">
                <a:solidFill>
                  <a:srgbClr val="0B5304"/>
                </a:solidFill>
                <a:latin typeface="Open Sauce"/>
                <a:ea typeface="Open Sauce"/>
                <a:cs typeface="Open Sauce"/>
                <a:sym typeface="Open Sauce"/>
              </a:rPr>
              <a:t>Step 5: Analysis of Column Importance</a:t>
            </a:r>
          </a:p>
        </p:txBody>
      </p:sp>
      <p:sp>
        <p:nvSpPr>
          <p:cNvPr name="TextBox 6" id="6"/>
          <p:cNvSpPr txBox="true"/>
          <p:nvPr/>
        </p:nvSpPr>
        <p:spPr>
          <a:xfrm rot="0">
            <a:off x="851882" y="7804536"/>
            <a:ext cx="8751119" cy="2052033"/>
          </a:xfrm>
          <a:prstGeom prst="rect">
            <a:avLst/>
          </a:prstGeom>
        </p:spPr>
        <p:txBody>
          <a:bodyPr anchor="t" rtlCol="false" tIns="0" lIns="0" bIns="0" rIns="0">
            <a:spAutoFit/>
          </a:bodyPr>
          <a:lstStyle/>
          <a:p>
            <a:pPr algn="just" marL="653076" indent="-326538" lvl="1">
              <a:lnSpc>
                <a:spcPts val="3297"/>
              </a:lnSpc>
              <a:buFont typeface="Arial"/>
              <a:buChar char="•"/>
            </a:pPr>
            <a:r>
              <a:rPr lang="en-US" sz="3024" spc="-117">
                <a:solidFill>
                  <a:srgbClr val="0B5304"/>
                </a:solidFill>
                <a:latin typeface="Open Sauce"/>
                <a:ea typeface="Open Sauce"/>
                <a:cs typeface="Open Sauce"/>
                <a:sym typeface="Open Sauce"/>
              </a:rPr>
              <a:t>Step 1: PrixUnitaireTTC</a:t>
            </a:r>
          </a:p>
          <a:p>
            <a:pPr algn="just" marL="653076" indent="-326538" lvl="1">
              <a:lnSpc>
                <a:spcPts val="3297"/>
              </a:lnSpc>
              <a:buFont typeface="Arial"/>
              <a:buChar char="•"/>
            </a:pPr>
            <a:r>
              <a:rPr lang="en-US" sz="3024" spc="-117">
                <a:solidFill>
                  <a:srgbClr val="0B5304"/>
                </a:solidFill>
                <a:latin typeface="Open Sauce"/>
                <a:ea typeface="Open Sauce"/>
                <a:cs typeface="Open Sauce"/>
                <a:sym typeface="Open Sauce"/>
              </a:rPr>
              <a:t>Step 2: MontantHT</a:t>
            </a:r>
          </a:p>
          <a:p>
            <a:pPr algn="just" marL="653076" indent="-326538" lvl="1">
              <a:lnSpc>
                <a:spcPts val="3297"/>
              </a:lnSpc>
              <a:buFont typeface="Arial"/>
              <a:buChar char="•"/>
            </a:pPr>
            <a:r>
              <a:rPr lang="en-US" sz="3024" spc="-117">
                <a:solidFill>
                  <a:srgbClr val="0B5304"/>
                </a:solidFill>
                <a:latin typeface="Open Sauce"/>
                <a:ea typeface="Open Sauce"/>
                <a:cs typeface="Open Sauce"/>
                <a:sym typeface="Open Sauce"/>
              </a:rPr>
              <a:t>Step 3: Payement</a:t>
            </a:r>
          </a:p>
          <a:p>
            <a:pPr algn="just" marL="653076" indent="-326538" lvl="1">
              <a:lnSpc>
                <a:spcPts val="3297"/>
              </a:lnSpc>
              <a:buFont typeface="Arial"/>
              <a:buChar char="•"/>
            </a:pPr>
            <a:r>
              <a:rPr lang="en-US" sz="3024" spc="-117">
                <a:solidFill>
                  <a:srgbClr val="0B5304"/>
                </a:solidFill>
                <a:latin typeface="Open Sauce"/>
                <a:ea typeface="Open Sauce"/>
                <a:cs typeface="Open Sauce"/>
                <a:sym typeface="Open Sauce"/>
              </a:rPr>
              <a:t>Step 4: PrixAchat</a:t>
            </a:r>
          </a:p>
          <a:p>
            <a:pPr algn="just" marL="653076" indent="-326538" lvl="1">
              <a:lnSpc>
                <a:spcPts val="3297"/>
              </a:lnSpc>
              <a:buFont typeface="Arial"/>
              <a:buChar char="•"/>
            </a:pPr>
            <a:r>
              <a:rPr lang="en-US" sz="3024" spc="-117">
                <a:solidFill>
                  <a:srgbClr val="0B5304"/>
                </a:solidFill>
                <a:latin typeface="Open Sauce"/>
                <a:ea typeface="Open Sauce"/>
                <a:cs typeface="Open Sauce"/>
                <a:sym typeface="Open Sauce"/>
              </a:rPr>
              <a:t>Step 5: DetailEffet_Marge and Effet_Marge</a:t>
            </a:r>
          </a:p>
        </p:txBody>
      </p:sp>
      <p:sp>
        <p:nvSpPr>
          <p:cNvPr name="TextBox 7" id="7"/>
          <p:cNvSpPr txBox="true"/>
          <p:nvPr/>
        </p:nvSpPr>
        <p:spPr>
          <a:xfrm rot="0">
            <a:off x="851882" y="3903205"/>
            <a:ext cx="8751119" cy="413733"/>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1.First Notebook: General Data Cleaning</a:t>
            </a:r>
          </a:p>
        </p:txBody>
      </p:sp>
      <p:sp>
        <p:nvSpPr>
          <p:cNvPr name="TextBox 8" id="8"/>
          <p:cNvSpPr txBox="true"/>
          <p:nvPr/>
        </p:nvSpPr>
        <p:spPr>
          <a:xfrm rot="0">
            <a:off x="851882" y="7105053"/>
            <a:ext cx="8751119" cy="413733"/>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2.Second Notebook: Sales &amp; Profit Analysis</a:t>
            </a:r>
          </a:p>
        </p:txBody>
      </p:sp>
      <p:sp>
        <p:nvSpPr>
          <p:cNvPr name="TextBox 9" id="9"/>
          <p:cNvSpPr txBox="true"/>
          <p:nvPr/>
        </p:nvSpPr>
        <p:spPr>
          <a:xfrm rot="0">
            <a:off x="2746357" y="1100432"/>
            <a:ext cx="11554943" cy="1052825"/>
          </a:xfrm>
          <a:prstGeom prst="rect">
            <a:avLst/>
          </a:prstGeom>
        </p:spPr>
        <p:txBody>
          <a:bodyPr anchor="t" rtlCol="false" tIns="0" lIns="0" bIns="0" rIns="0">
            <a:spAutoFit/>
          </a:bodyPr>
          <a:lstStyle/>
          <a:p>
            <a:pPr algn="l">
              <a:lnSpc>
                <a:spcPts val="8120"/>
              </a:lnSpc>
            </a:pPr>
            <a:r>
              <a:rPr lang="en-US" sz="5800" b="true">
                <a:solidFill>
                  <a:srgbClr val="0B5304"/>
                </a:solidFill>
                <a:latin typeface="Poppins Bold"/>
                <a:ea typeface="Poppins Bold"/>
                <a:cs typeface="Poppins Bold"/>
                <a:sym typeface="Poppins Bold"/>
              </a:rPr>
              <a:t>3.DATA PREPROCESSING STEPS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7054483" y="7630700"/>
            <a:ext cx="4179033" cy="4523987"/>
          </a:xfrm>
          <a:custGeom>
            <a:avLst/>
            <a:gdLst/>
            <a:ahLst/>
            <a:cxnLst/>
            <a:rect r="r" b="b" t="t" l="l"/>
            <a:pathLst>
              <a:path h="4523987" w="4179033">
                <a:moveTo>
                  <a:pt x="0" y="0"/>
                </a:moveTo>
                <a:lnTo>
                  <a:pt x="4179034" y="0"/>
                </a:lnTo>
                <a:lnTo>
                  <a:pt x="4179034"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8" id="8"/>
          <p:cNvSpPr/>
          <p:nvPr/>
        </p:nvSpPr>
        <p:spPr>
          <a:xfrm flipH="false" flipV="false" rot="0">
            <a:off x="9502142" y="3687945"/>
            <a:ext cx="5283566" cy="6204749"/>
          </a:xfrm>
          <a:custGeom>
            <a:avLst/>
            <a:gdLst/>
            <a:ahLst/>
            <a:cxnLst/>
            <a:rect r="r" b="b" t="t" l="l"/>
            <a:pathLst>
              <a:path h="6204749" w="5283566">
                <a:moveTo>
                  <a:pt x="0" y="0"/>
                </a:moveTo>
                <a:lnTo>
                  <a:pt x="5283567" y="0"/>
                </a:lnTo>
                <a:lnTo>
                  <a:pt x="5283567" y="6204749"/>
                </a:lnTo>
                <a:lnTo>
                  <a:pt x="0" y="6204749"/>
                </a:lnTo>
                <a:lnTo>
                  <a:pt x="0" y="0"/>
                </a:lnTo>
                <a:close/>
              </a:path>
            </a:pathLst>
          </a:custGeom>
          <a:blipFill>
            <a:blip r:embed="rId6"/>
            <a:stretch>
              <a:fillRect l="0" t="0" r="0" b="0"/>
            </a:stretch>
          </a:blipFill>
        </p:spPr>
      </p:sp>
      <p:sp>
        <p:nvSpPr>
          <p:cNvPr name="Freeform 9" id="9"/>
          <p:cNvSpPr/>
          <p:nvPr/>
        </p:nvSpPr>
        <p:spPr>
          <a:xfrm flipH="false" flipV="false" rot="0">
            <a:off x="2220988" y="3687945"/>
            <a:ext cx="6923012" cy="6204749"/>
          </a:xfrm>
          <a:custGeom>
            <a:avLst/>
            <a:gdLst/>
            <a:ahLst/>
            <a:cxnLst/>
            <a:rect r="r" b="b" t="t" l="l"/>
            <a:pathLst>
              <a:path h="6204749" w="6923012">
                <a:moveTo>
                  <a:pt x="0" y="0"/>
                </a:moveTo>
                <a:lnTo>
                  <a:pt x="6923012" y="0"/>
                </a:lnTo>
                <a:lnTo>
                  <a:pt x="6923012" y="6204749"/>
                </a:lnTo>
                <a:lnTo>
                  <a:pt x="0" y="6204749"/>
                </a:lnTo>
                <a:lnTo>
                  <a:pt x="0" y="0"/>
                </a:lnTo>
                <a:close/>
              </a:path>
            </a:pathLst>
          </a:custGeom>
          <a:blipFill>
            <a:blip r:embed="rId7"/>
            <a:stretch>
              <a:fillRect l="0" t="0" r="0" b="0"/>
            </a:stretch>
          </a:blipFill>
        </p:spPr>
      </p:sp>
      <p:sp>
        <p:nvSpPr>
          <p:cNvPr name="TextBox 10" id="10"/>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GENERAL DATA CLEANING</a:t>
            </a:r>
          </a:p>
        </p:txBody>
      </p:sp>
      <p:sp>
        <p:nvSpPr>
          <p:cNvPr name="TextBox 11" id="11"/>
          <p:cNvSpPr txBox="true"/>
          <p:nvPr/>
        </p:nvSpPr>
        <p:spPr>
          <a:xfrm rot="0">
            <a:off x="5509053" y="1905011"/>
            <a:ext cx="6907164" cy="413733"/>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Step 1: Understanding the Dataset</a:t>
            </a:r>
          </a:p>
        </p:txBody>
      </p:sp>
      <p:sp>
        <p:nvSpPr>
          <p:cNvPr name="TextBox 12" id="12"/>
          <p:cNvSpPr txBox="true"/>
          <p:nvPr/>
        </p:nvSpPr>
        <p:spPr>
          <a:xfrm rot="0">
            <a:off x="5294345" y="2482503"/>
            <a:ext cx="6907164" cy="823308"/>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Loaded the dataset and examined its structure using .info() and .describe().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7054483" y="7630700"/>
            <a:ext cx="4179033" cy="4523987"/>
          </a:xfrm>
          <a:custGeom>
            <a:avLst/>
            <a:gdLst/>
            <a:ahLst/>
            <a:cxnLst/>
            <a:rect r="r" b="b" t="t" l="l"/>
            <a:pathLst>
              <a:path h="4523987" w="4179033">
                <a:moveTo>
                  <a:pt x="0" y="0"/>
                </a:moveTo>
                <a:lnTo>
                  <a:pt x="4179034" y="0"/>
                </a:lnTo>
                <a:lnTo>
                  <a:pt x="4179034"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8" id="8"/>
          <p:cNvSpPr/>
          <p:nvPr/>
        </p:nvSpPr>
        <p:spPr>
          <a:xfrm flipH="false" flipV="false" rot="0">
            <a:off x="10761781" y="3442341"/>
            <a:ext cx="6861656" cy="5960124"/>
          </a:xfrm>
          <a:custGeom>
            <a:avLst/>
            <a:gdLst/>
            <a:ahLst/>
            <a:cxnLst/>
            <a:rect r="r" b="b" t="t" l="l"/>
            <a:pathLst>
              <a:path h="5960124" w="6861656">
                <a:moveTo>
                  <a:pt x="0" y="0"/>
                </a:moveTo>
                <a:lnTo>
                  <a:pt x="6861656" y="0"/>
                </a:lnTo>
                <a:lnTo>
                  <a:pt x="6861656" y="5960125"/>
                </a:lnTo>
                <a:lnTo>
                  <a:pt x="0" y="5960125"/>
                </a:lnTo>
                <a:lnTo>
                  <a:pt x="0" y="0"/>
                </a:lnTo>
                <a:close/>
              </a:path>
            </a:pathLst>
          </a:custGeom>
          <a:blipFill>
            <a:blip r:embed="rId6"/>
            <a:stretch>
              <a:fillRect l="0" t="0" r="0" b="0"/>
            </a:stretch>
          </a:blipFill>
        </p:spPr>
      </p:sp>
      <p:sp>
        <p:nvSpPr>
          <p:cNvPr name="Freeform 9" id="9"/>
          <p:cNvSpPr/>
          <p:nvPr/>
        </p:nvSpPr>
        <p:spPr>
          <a:xfrm flipH="false" flipV="false" rot="0">
            <a:off x="586846" y="4434520"/>
            <a:ext cx="7901605" cy="1975401"/>
          </a:xfrm>
          <a:custGeom>
            <a:avLst/>
            <a:gdLst/>
            <a:ahLst/>
            <a:cxnLst/>
            <a:rect r="r" b="b" t="t" l="l"/>
            <a:pathLst>
              <a:path h="1975401" w="7901605">
                <a:moveTo>
                  <a:pt x="0" y="0"/>
                </a:moveTo>
                <a:lnTo>
                  <a:pt x="7901605" y="0"/>
                </a:lnTo>
                <a:lnTo>
                  <a:pt x="7901605" y="1975401"/>
                </a:lnTo>
                <a:lnTo>
                  <a:pt x="0" y="1975401"/>
                </a:lnTo>
                <a:lnTo>
                  <a:pt x="0" y="0"/>
                </a:lnTo>
                <a:close/>
              </a:path>
            </a:pathLst>
          </a:custGeom>
          <a:blipFill>
            <a:blip r:embed="rId7"/>
            <a:stretch>
              <a:fillRect l="0" t="0" r="0" b="0"/>
            </a:stretch>
          </a:blipFill>
        </p:spPr>
      </p:sp>
      <p:sp>
        <p:nvSpPr>
          <p:cNvPr name="Freeform 10" id="10"/>
          <p:cNvSpPr/>
          <p:nvPr/>
        </p:nvSpPr>
        <p:spPr>
          <a:xfrm flipH="false" flipV="false" rot="0">
            <a:off x="586846" y="6707200"/>
            <a:ext cx="7901605" cy="1847000"/>
          </a:xfrm>
          <a:custGeom>
            <a:avLst/>
            <a:gdLst/>
            <a:ahLst/>
            <a:cxnLst/>
            <a:rect r="r" b="b" t="t" l="l"/>
            <a:pathLst>
              <a:path h="1847000" w="7901605">
                <a:moveTo>
                  <a:pt x="0" y="0"/>
                </a:moveTo>
                <a:lnTo>
                  <a:pt x="7901605" y="0"/>
                </a:lnTo>
                <a:lnTo>
                  <a:pt x="7901605" y="1847000"/>
                </a:lnTo>
                <a:lnTo>
                  <a:pt x="0" y="1847000"/>
                </a:lnTo>
                <a:lnTo>
                  <a:pt x="0" y="0"/>
                </a:lnTo>
                <a:close/>
              </a:path>
            </a:pathLst>
          </a:custGeom>
          <a:blipFill>
            <a:blip r:embed="rId8"/>
            <a:stretch>
              <a:fillRect l="0" t="0" r="0" b="0"/>
            </a:stretch>
          </a:blipFill>
        </p:spPr>
      </p:sp>
      <p:sp>
        <p:nvSpPr>
          <p:cNvPr name="TextBox 11" id="11"/>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GENERAL DATA CLEANING</a:t>
            </a:r>
          </a:p>
        </p:txBody>
      </p:sp>
      <p:sp>
        <p:nvSpPr>
          <p:cNvPr name="TextBox 12" id="12"/>
          <p:cNvSpPr txBox="true"/>
          <p:nvPr/>
        </p:nvSpPr>
        <p:spPr>
          <a:xfrm rot="0">
            <a:off x="5509053" y="1905011"/>
            <a:ext cx="6907164" cy="413733"/>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Step 2: Handling Missing Values</a:t>
            </a:r>
          </a:p>
        </p:txBody>
      </p:sp>
      <p:sp>
        <p:nvSpPr>
          <p:cNvPr name="TextBox 13" id="13"/>
          <p:cNvSpPr txBox="true"/>
          <p:nvPr/>
        </p:nvSpPr>
        <p:spPr>
          <a:xfrm rot="0">
            <a:off x="4334478" y="2390434"/>
            <a:ext cx="8372224" cy="823308"/>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Identified missing values in key attributes like Code Produit, Reference Produit, and NLot.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7054483" y="7630700"/>
            <a:ext cx="4179033" cy="4523987"/>
          </a:xfrm>
          <a:custGeom>
            <a:avLst/>
            <a:gdLst/>
            <a:ahLst/>
            <a:cxnLst/>
            <a:rect r="r" b="b" t="t" l="l"/>
            <a:pathLst>
              <a:path h="4523987" w="4179033">
                <a:moveTo>
                  <a:pt x="0" y="0"/>
                </a:moveTo>
                <a:lnTo>
                  <a:pt x="4179034" y="0"/>
                </a:lnTo>
                <a:lnTo>
                  <a:pt x="4179034"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Freeform 8" id="8"/>
          <p:cNvSpPr/>
          <p:nvPr/>
        </p:nvSpPr>
        <p:spPr>
          <a:xfrm flipH="false" flipV="false" rot="0">
            <a:off x="8032575" y="2783038"/>
            <a:ext cx="7053943" cy="6172200"/>
          </a:xfrm>
          <a:custGeom>
            <a:avLst/>
            <a:gdLst/>
            <a:ahLst/>
            <a:cxnLst/>
            <a:rect r="r" b="b" t="t" l="l"/>
            <a:pathLst>
              <a:path h="6172200" w="7053943">
                <a:moveTo>
                  <a:pt x="0" y="0"/>
                </a:moveTo>
                <a:lnTo>
                  <a:pt x="7053942" y="0"/>
                </a:lnTo>
                <a:lnTo>
                  <a:pt x="7053942" y="6172200"/>
                </a:lnTo>
                <a:lnTo>
                  <a:pt x="0" y="6172200"/>
                </a:lnTo>
                <a:lnTo>
                  <a:pt x="0" y="0"/>
                </a:lnTo>
                <a:close/>
              </a:path>
            </a:pathLst>
          </a:custGeom>
          <a:blipFill>
            <a:blip r:embed="rId6"/>
            <a:stretch>
              <a:fillRect l="0" t="0" r="0" b="0"/>
            </a:stretch>
          </a:blipFill>
        </p:spPr>
      </p:sp>
      <p:sp>
        <p:nvSpPr>
          <p:cNvPr name="TextBox 9" id="9"/>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GENERAL DATA CLEANING</a:t>
            </a:r>
          </a:p>
        </p:txBody>
      </p:sp>
      <p:sp>
        <p:nvSpPr>
          <p:cNvPr name="TextBox 10" id="10"/>
          <p:cNvSpPr txBox="true"/>
          <p:nvPr/>
        </p:nvSpPr>
        <p:spPr>
          <a:xfrm rot="0">
            <a:off x="5509053" y="1905011"/>
            <a:ext cx="6907164" cy="413733"/>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Step 3: Data Type Conversion</a:t>
            </a:r>
          </a:p>
        </p:txBody>
      </p:sp>
      <p:sp>
        <p:nvSpPr>
          <p:cNvPr name="TextBox 11" id="11"/>
          <p:cNvSpPr txBox="true"/>
          <p:nvPr/>
        </p:nvSpPr>
        <p:spPr>
          <a:xfrm rot="0">
            <a:off x="1373637" y="3530792"/>
            <a:ext cx="5680847" cy="4099908"/>
          </a:xfrm>
          <a:prstGeom prst="rect">
            <a:avLst/>
          </a:prstGeom>
        </p:spPr>
        <p:txBody>
          <a:bodyPr anchor="t" rtlCol="false" tIns="0" lIns="0" bIns="0" rIns="0">
            <a:spAutoFit/>
          </a:bodyPr>
          <a:lstStyle/>
          <a:p>
            <a:pPr algn="l">
              <a:lnSpc>
                <a:spcPts val="3297"/>
              </a:lnSpc>
            </a:pPr>
            <a:r>
              <a:rPr lang="en-US" sz="3024" spc="-117">
                <a:solidFill>
                  <a:srgbClr val="0B5304"/>
                </a:solidFill>
                <a:latin typeface="Open Sauce"/>
                <a:ea typeface="Open Sauce"/>
                <a:cs typeface="Open Sauce"/>
                <a:sym typeface="Open Sauce"/>
              </a:rPr>
              <a:t>Converted numerical columns stored as objects (e.g., PrixAchat, PrixUnitaireTTC, Payement) into proper numeric types (float64).</a:t>
            </a:r>
          </a:p>
          <a:p>
            <a:pPr algn="l">
              <a:lnSpc>
                <a:spcPts val="3297"/>
              </a:lnSpc>
            </a:pPr>
          </a:p>
          <a:p>
            <a:pPr algn="l">
              <a:lnSpc>
                <a:spcPts val="3297"/>
              </a:lnSpc>
            </a:pPr>
            <a:r>
              <a:rPr lang="en-US" sz="3024" spc="-117">
                <a:solidFill>
                  <a:srgbClr val="0B5304"/>
                </a:solidFill>
                <a:latin typeface="Open Sauce"/>
                <a:ea typeface="Open Sauce"/>
                <a:cs typeface="Open Sauce"/>
                <a:sym typeface="Open Sauce"/>
              </a:rPr>
              <a:t>Transformed the Date column into a datetime format to facilitate time-based analysis.</a:t>
            </a:r>
          </a:p>
          <a:p>
            <a:pPr algn="l">
              <a:lnSpc>
                <a:spcPts val="329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EFF81"/>
        </a:solidFill>
      </p:bgPr>
    </p:bg>
    <p:spTree>
      <p:nvGrpSpPr>
        <p:cNvPr id="1" name=""/>
        <p:cNvGrpSpPr/>
        <p:nvPr/>
      </p:nvGrpSpPr>
      <p:grpSpPr>
        <a:xfrm>
          <a:off x="0" y="0"/>
          <a:ext cx="0" cy="0"/>
          <a:chOff x="0" y="0"/>
          <a:chExt cx="0" cy="0"/>
        </a:xfrm>
      </p:grpSpPr>
      <p:sp>
        <p:nvSpPr>
          <p:cNvPr name="Freeform 2" id="2"/>
          <p:cNvSpPr/>
          <p:nvPr/>
        </p:nvSpPr>
        <p:spPr>
          <a:xfrm flipH="false" flipV="false" rot="0">
            <a:off x="586846" y="600395"/>
            <a:ext cx="883708" cy="428305"/>
          </a:xfrm>
          <a:custGeom>
            <a:avLst/>
            <a:gdLst/>
            <a:ahLst/>
            <a:cxnLst/>
            <a:rect r="r" b="b" t="t" l="l"/>
            <a:pathLst>
              <a:path h="428305" w="883708">
                <a:moveTo>
                  <a:pt x="0" y="0"/>
                </a:moveTo>
                <a:lnTo>
                  <a:pt x="883708" y="0"/>
                </a:lnTo>
                <a:lnTo>
                  <a:pt x="883708" y="428305"/>
                </a:lnTo>
                <a:lnTo>
                  <a:pt x="0" y="428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7263" y="714804"/>
            <a:ext cx="11470742" cy="925746"/>
            <a:chOff x="0" y="0"/>
            <a:chExt cx="3481902" cy="281007"/>
          </a:xfrm>
        </p:grpSpPr>
        <p:sp>
          <p:nvSpPr>
            <p:cNvPr name="Freeform 4" id="4"/>
            <p:cNvSpPr/>
            <p:nvPr/>
          </p:nvSpPr>
          <p:spPr>
            <a:xfrm flipH="false" flipV="false" rot="0">
              <a:off x="0" y="0"/>
              <a:ext cx="3481901" cy="281007"/>
            </a:xfrm>
            <a:custGeom>
              <a:avLst/>
              <a:gdLst/>
              <a:ahLst/>
              <a:cxnLst/>
              <a:rect r="r" b="b" t="t" l="l"/>
              <a:pathLst>
                <a:path h="281007" w="3481901">
                  <a:moveTo>
                    <a:pt x="23622" y="0"/>
                  </a:moveTo>
                  <a:lnTo>
                    <a:pt x="3458279" y="0"/>
                  </a:lnTo>
                  <a:cubicBezTo>
                    <a:pt x="3471325" y="0"/>
                    <a:pt x="3481901" y="10576"/>
                    <a:pt x="3481901" y="23622"/>
                  </a:cubicBezTo>
                  <a:lnTo>
                    <a:pt x="3481901" y="257384"/>
                  </a:lnTo>
                  <a:cubicBezTo>
                    <a:pt x="3481901" y="270431"/>
                    <a:pt x="3471325" y="281007"/>
                    <a:pt x="3458279" y="281007"/>
                  </a:cubicBezTo>
                  <a:lnTo>
                    <a:pt x="23622" y="281007"/>
                  </a:lnTo>
                  <a:cubicBezTo>
                    <a:pt x="10576" y="281007"/>
                    <a:pt x="0" y="270431"/>
                    <a:pt x="0" y="257384"/>
                  </a:cubicBezTo>
                  <a:lnTo>
                    <a:pt x="0" y="23622"/>
                  </a:lnTo>
                  <a:cubicBezTo>
                    <a:pt x="0" y="10576"/>
                    <a:pt x="10576" y="0"/>
                    <a:pt x="23622" y="0"/>
                  </a:cubicBezTo>
                  <a:close/>
                </a:path>
              </a:pathLst>
            </a:custGeom>
            <a:solidFill>
              <a:srgbClr val="FFFBF7"/>
            </a:solidFill>
            <a:ln w="38100" cap="rnd">
              <a:solidFill>
                <a:srgbClr val="0B5304"/>
              </a:solidFill>
              <a:prstDash val="solid"/>
              <a:round/>
            </a:ln>
          </p:spPr>
        </p:sp>
        <p:sp>
          <p:nvSpPr>
            <p:cNvPr name="TextBox 5" id="5"/>
            <p:cNvSpPr txBox="true"/>
            <p:nvPr/>
          </p:nvSpPr>
          <p:spPr>
            <a:xfrm>
              <a:off x="0" y="-38100"/>
              <a:ext cx="3481902" cy="319107"/>
            </a:xfrm>
            <a:prstGeom prst="rect">
              <a:avLst/>
            </a:prstGeom>
          </p:spPr>
          <p:txBody>
            <a:bodyPr anchor="ctr" rtlCol="false" tIns="50800" lIns="50800" bIns="50800" rIns="50800"/>
            <a:lstStyle/>
            <a:p>
              <a:pPr algn="ctr">
                <a:lnSpc>
                  <a:spcPts val="2634"/>
                </a:lnSpc>
              </a:pPr>
            </a:p>
          </p:txBody>
        </p:sp>
      </p:grpSp>
      <p:sp>
        <p:nvSpPr>
          <p:cNvPr name="Freeform 6" id="6"/>
          <p:cNvSpPr/>
          <p:nvPr/>
        </p:nvSpPr>
        <p:spPr>
          <a:xfrm flipH="false" flipV="false" rot="0">
            <a:off x="14192609" y="7630700"/>
            <a:ext cx="4179033" cy="4523987"/>
          </a:xfrm>
          <a:custGeom>
            <a:avLst/>
            <a:gdLst/>
            <a:ahLst/>
            <a:cxnLst/>
            <a:rect r="r" b="b" t="t" l="l"/>
            <a:pathLst>
              <a:path h="4523987" w="4179033">
                <a:moveTo>
                  <a:pt x="0" y="0"/>
                </a:moveTo>
                <a:lnTo>
                  <a:pt x="4179033" y="0"/>
                </a:lnTo>
                <a:lnTo>
                  <a:pt x="4179033" y="4523987"/>
                </a:lnTo>
                <a:lnTo>
                  <a:pt x="0" y="4523987"/>
                </a:lnTo>
                <a:lnTo>
                  <a:pt x="0" y="0"/>
                </a:lnTo>
                <a:close/>
              </a:path>
            </a:pathLst>
          </a:custGeom>
          <a:blipFill>
            <a:blip r:embed="rId4"/>
            <a:stretch>
              <a:fillRect l="0" t="0" r="0" b="0"/>
            </a:stretch>
          </a:blipFill>
        </p:spPr>
      </p:sp>
      <p:sp>
        <p:nvSpPr>
          <p:cNvPr name="Freeform 7" id="7"/>
          <p:cNvSpPr/>
          <p:nvPr/>
        </p:nvSpPr>
        <p:spPr>
          <a:xfrm flipH="false" flipV="false" rot="-9309026">
            <a:off x="15168562" y="-3403927"/>
            <a:ext cx="4181477" cy="5566026"/>
          </a:xfrm>
          <a:custGeom>
            <a:avLst/>
            <a:gdLst/>
            <a:ahLst/>
            <a:cxnLst/>
            <a:rect r="r" b="b" t="t" l="l"/>
            <a:pathLst>
              <a:path h="5566026" w="4181477">
                <a:moveTo>
                  <a:pt x="0" y="0"/>
                </a:moveTo>
                <a:lnTo>
                  <a:pt x="4181476" y="0"/>
                </a:lnTo>
                <a:lnTo>
                  <a:pt x="4181476" y="5566026"/>
                </a:lnTo>
                <a:lnTo>
                  <a:pt x="0" y="5566026"/>
                </a:lnTo>
                <a:lnTo>
                  <a:pt x="0" y="0"/>
                </a:lnTo>
                <a:close/>
              </a:path>
            </a:pathLst>
          </a:custGeom>
          <a:blipFill>
            <a:blip r:embed="rId5"/>
            <a:stretch>
              <a:fillRect l="0" t="0" r="0" b="0"/>
            </a:stretch>
          </a:blipFill>
        </p:spPr>
      </p:sp>
      <p:sp>
        <p:nvSpPr>
          <p:cNvPr name="TextBox 8" id="8"/>
          <p:cNvSpPr txBox="true"/>
          <p:nvPr/>
        </p:nvSpPr>
        <p:spPr>
          <a:xfrm rot="0">
            <a:off x="3645519" y="543354"/>
            <a:ext cx="10204817" cy="1109340"/>
          </a:xfrm>
          <a:prstGeom prst="rect">
            <a:avLst/>
          </a:prstGeom>
        </p:spPr>
        <p:txBody>
          <a:bodyPr anchor="t" rtlCol="false" tIns="0" lIns="0" bIns="0" rIns="0">
            <a:spAutoFit/>
          </a:bodyPr>
          <a:lstStyle/>
          <a:p>
            <a:pPr algn="ctr">
              <a:lnSpc>
                <a:spcPts val="8680"/>
              </a:lnSpc>
            </a:pPr>
            <a:r>
              <a:rPr lang="en-US" b="true" sz="6200">
                <a:solidFill>
                  <a:srgbClr val="0B5304"/>
                </a:solidFill>
                <a:latin typeface="Poppins Bold"/>
                <a:ea typeface="Poppins Bold"/>
                <a:cs typeface="Poppins Bold"/>
                <a:sym typeface="Poppins Bold"/>
              </a:rPr>
              <a:t>GENERAL DATA CLEANING</a:t>
            </a:r>
          </a:p>
        </p:txBody>
      </p:sp>
      <p:sp>
        <p:nvSpPr>
          <p:cNvPr name="TextBox 9" id="9"/>
          <p:cNvSpPr txBox="true"/>
          <p:nvPr/>
        </p:nvSpPr>
        <p:spPr>
          <a:xfrm rot="0">
            <a:off x="5509053" y="1905011"/>
            <a:ext cx="6907164" cy="413733"/>
          </a:xfrm>
          <a:prstGeom prst="rect">
            <a:avLst/>
          </a:prstGeom>
        </p:spPr>
        <p:txBody>
          <a:bodyPr anchor="t" rtlCol="false" tIns="0" lIns="0" bIns="0" rIns="0">
            <a:spAutoFit/>
          </a:bodyPr>
          <a:lstStyle/>
          <a:p>
            <a:pPr algn="just">
              <a:lnSpc>
                <a:spcPts val="3297"/>
              </a:lnSpc>
            </a:pPr>
            <a:r>
              <a:rPr lang="en-US" sz="3024" spc="-117">
                <a:solidFill>
                  <a:srgbClr val="0B5304"/>
                </a:solidFill>
                <a:latin typeface="Open Sauce"/>
                <a:ea typeface="Open Sauce"/>
                <a:cs typeface="Open Sauce"/>
                <a:sym typeface="Open Sauce"/>
              </a:rPr>
              <a:t>Step 4: Handling Categorical Data</a:t>
            </a:r>
          </a:p>
        </p:txBody>
      </p:sp>
      <p:sp>
        <p:nvSpPr>
          <p:cNvPr name="TextBox 10" id="10"/>
          <p:cNvSpPr txBox="true"/>
          <p:nvPr/>
        </p:nvSpPr>
        <p:spPr>
          <a:xfrm rot="0">
            <a:off x="1373637" y="2943818"/>
            <a:ext cx="12818972" cy="413733"/>
          </a:xfrm>
          <a:prstGeom prst="rect">
            <a:avLst/>
          </a:prstGeom>
        </p:spPr>
        <p:txBody>
          <a:bodyPr anchor="t" rtlCol="false" tIns="0" lIns="0" bIns="0" rIns="0">
            <a:spAutoFit/>
          </a:bodyPr>
          <a:lstStyle/>
          <a:p>
            <a:pPr algn="l">
              <a:lnSpc>
                <a:spcPts val="3297"/>
              </a:lnSpc>
            </a:pPr>
            <a:r>
              <a:rPr lang="en-US" sz="3024" spc="-117">
                <a:solidFill>
                  <a:srgbClr val="0B5304"/>
                </a:solidFill>
                <a:latin typeface="Open Sauce"/>
                <a:ea typeface="Open Sauce"/>
                <a:cs typeface="Open Sauce"/>
                <a:sym typeface="Open Sauce"/>
              </a:rPr>
              <a:t>1.Standardize 'FamilleArticle:unique 92 values that should be handled </a:t>
            </a:r>
          </a:p>
        </p:txBody>
      </p:sp>
      <p:sp>
        <p:nvSpPr>
          <p:cNvPr name="TextBox 11" id="11"/>
          <p:cNvSpPr txBox="true"/>
          <p:nvPr/>
        </p:nvSpPr>
        <p:spPr>
          <a:xfrm rot="0">
            <a:off x="1373637" y="3982625"/>
            <a:ext cx="9762963" cy="413733"/>
          </a:xfrm>
          <a:prstGeom prst="rect">
            <a:avLst/>
          </a:prstGeom>
        </p:spPr>
        <p:txBody>
          <a:bodyPr anchor="t" rtlCol="false" tIns="0" lIns="0" bIns="0" rIns="0">
            <a:spAutoFit/>
          </a:bodyPr>
          <a:lstStyle/>
          <a:p>
            <a:pPr algn="l" marL="653076" indent="-326538" lvl="1">
              <a:lnSpc>
                <a:spcPts val="3297"/>
              </a:lnSpc>
              <a:buFont typeface="Arial"/>
              <a:buChar char="•"/>
            </a:pPr>
            <a:r>
              <a:rPr lang="en-US" sz="3024" spc="-117">
                <a:solidFill>
                  <a:srgbClr val="0B5304"/>
                </a:solidFill>
                <a:latin typeface="Open Sauce"/>
                <a:ea typeface="Open Sauce"/>
                <a:cs typeface="Open Sauce"/>
                <a:sym typeface="Open Sauce"/>
              </a:rPr>
              <a:t>Convert text to lowercase and remove extra spaces.</a:t>
            </a:r>
          </a:p>
        </p:txBody>
      </p:sp>
      <p:sp>
        <p:nvSpPr>
          <p:cNvPr name="TextBox 12" id="12"/>
          <p:cNvSpPr txBox="true"/>
          <p:nvPr/>
        </p:nvSpPr>
        <p:spPr>
          <a:xfrm rot="0">
            <a:off x="1373637" y="4644008"/>
            <a:ext cx="9762963" cy="823308"/>
          </a:xfrm>
          <a:prstGeom prst="rect">
            <a:avLst/>
          </a:prstGeom>
        </p:spPr>
        <p:txBody>
          <a:bodyPr anchor="t" rtlCol="false" tIns="0" lIns="0" bIns="0" rIns="0">
            <a:spAutoFit/>
          </a:bodyPr>
          <a:lstStyle/>
          <a:p>
            <a:pPr algn="l" marL="653076" indent="-326538" lvl="1">
              <a:lnSpc>
                <a:spcPts val="3297"/>
              </a:lnSpc>
              <a:buFont typeface="Arial"/>
              <a:buChar char="•"/>
            </a:pPr>
            <a:r>
              <a:rPr lang="en-US" sz="3024" spc="-117">
                <a:solidFill>
                  <a:srgbClr val="0B5304"/>
                </a:solidFill>
                <a:latin typeface="Open Sauce"/>
                <a:ea typeface="Open Sauce"/>
                <a:cs typeface="Open Sauce"/>
                <a:sym typeface="Open Sauce"/>
              </a:rPr>
              <a:t>Identify inconsistencies by Print unique values and their counts.</a:t>
            </a:r>
          </a:p>
        </p:txBody>
      </p:sp>
      <p:sp>
        <p:nvSpPr>
          <p:cNvPr name="TextBox 13" id="13"/>
          <p:cNvSpPr txBox="true"/>
          <p:nvPr/>
        </p:nvSpPr>
        <p:spPr>
          <a:xfrm rot="0">
            <a:off x="1373637" y="5714966"/>
            <a:ext cx="10470233" cy="413733"/>
          </a:xfrm>
          <a:prstGeom prst="rect">
            <a:avLst/>
          </a:prstGeom>
        </p:spPr>
        <p:txBody>
          <a:bodyPr anchor="t" rtlCol="false" tIns="0" lIns="0" bIns="0" rIns="0">
            <a:spAutoFit/>
          </a:bodyPr>
          <a:lstStyle/>
          <a:p>
            <a:pPr algn="l" marL="653076" indent="-326538" lvl="1">
              <a:lnSpc>
                <a:spcPts val="3297"/>
              </a:lnSpc>
              <a:buFont typeface="Arial"/>
              <a:buChar char="•"/>
            </a:pPr>
            <a:r>
              <a:rPr lang="en-US" sz="3024" spc="-117">
                <a:solidFill>
                  <a:srgbClr val="0B5304"/>
                </a:solidFill>
                <a:latin typeface="Open Sauce"/>
                <a:ea typeface="Open Sauce"/>
                <a:cs typeface="Open Sauce"/>
                <a:sym typeface="Open Sauce"/>
              </a:rPr>
              <a:t>Standardizing Prefixes: like semence,matériel,produit</a:t>
            </a:r>
          </a:p>
        </p:txBody>
      </p:sp>
      <p:sp>
        <p:nvSpPr>
          <p:cNvPr name="TextBox 14" id="14"/>
          <p:cNvSpPr txBox="true"/>
          <p:nvPr/>
        </p:nvSpPr>
        <p:spPr>
          <a:xfrm rot="0">
            <a:off x="1373637" y="6469825"/>
            <a:ext cx="10470233" cy="413733"/>
          </a:xfrm>
          <a:prstGeom prst="rect">
            <a:avLst/>
          </a:prstGeom>
        </p:spPr>
        <p:txBody>
          <a:bodyPr anchor="t" rtlCol="false" tIns="0" lIns="0" bIns="0" rIns="0">
            <a:spAutoFit/>
          </a:bodyPr>
          <a:lstStyle/>
          <a:p>
            <a:pPr algn="l" marL="653076" indent="-326538" lvl="1">
              <a:lnSpc>
                <a:spcPts val="3297"/>
              </a:lnSpc>
              <a:buFont typeface="Arial"/>
              <a:buChar char="•"/>
            </a:pPr>
            <a:r>
              <a:rPr lang="en-US" sz="3024" spc="-117">
                <a:solidFill>
                  <a:srgbClr val="0B5304"/>
                </a:solidFill>
                <a:latin typeface="Open Sauce"/>
                <a:ea typeface="Open Sauce"/>
                <a:cs typeface="Open Sauce"/>
                <a:sym typeface="Open Sauce"/>
              </a:rPr>
              <a:t>Fix singular/plural inconsistencies </a:t>
            </a:r>
          </a:p>
        </p:txBody>
      </p:sp>
      <p:sp>
        <p:nvSpPr>
          <p:cNvPr name="TextBox 15" id="15"/>
          <p:cNvSpPr txBox="true"/>
          <p:nvPr/>
        </p:nvSpPr>
        <p:spPr>
          <a:xfrm rot="0">
            <a:off x="1373637" y="7226458"/>
            <a:ext cx="10945662" cy="823308"/>
          </a:xfrm>
          <a:prstGeom prst="rect">
            <a:avLst/>
          </a:prstGeom>
        </p:spPr>
        <p:txBody>
          <a:bodyPr anchor="t" rtlCol="false" tIns="0" lIns="0" bIns="0" rIns="0">
            <a:spAutoFit/>
          </a:bodyPr>
          <a:lstStyle/>
          <a:p>
            <a:pPr algn="l" marL="653076" indent="-326538" lvl="1">
              <a:lnSpc>
                <a:spcPts val="3297"/>
              </a:lnSpc>
              <a:buFont typeface="Arial"/>
              <a:buChar char="•"/>
            </a:pPr>
            <a:r>
              <a:rPr lang="en-US" sz="3024" spc="-117">
                <a:solidFill>
                  <a:srgbClr val="0B5304"/>
                </a:solidFill>
                <a:latin typeface="Open Sauce"/>
                <a:ea typeface="Open Sauce"/>
                <a:cs typeface="Open Sauce"/>
                <a:sym typeface="Open Sauce"/>
              </a:rPr>
              <a:t>Fix specific typos, ex :semence pomme de tèrre' to semence pomme de terre'</a:t>
            </a:r>
          </a:p>
        </p:txBody>
      </p:sp>
      <p:sp>
        <p:nvSpPr>
          <p:cNvPr name="TextBox 16" id="16"/>
          <p:cNvSpPr txBox="true"/>
          <p:nvPr/>
        </p:nvSpPr>
        <p:spPr>
          <a:xfrm rot="0">
            <a:off x="1373637" y="8322244"/>
            <a:ext cx="10945662" cy="823308"/>
          </a:xfrm>
          <a:prstGeom prst="rect">
            <a:avLst/>
          </a:prstGeom>
        </p:spPr>
        <p:txBody>
          <a:bodyPr anchor="t" rtlCol="false" tIns="0" lIns="0" bIns="0" rIns="0">
            <a:spAutoFit/>
          </a:bodyPr>
          <a:lstStyle/>
          <a:p>
            <a:pPr algn="l" marL="653076" indent="-326538" lvl="1">
              <a:lnSpc>
                <a:spcPts val="3297"/>
              </a:lnSpc>
              <a:buFont typeface="Arial"/>
              <a:buChar char="•"/>
            </a:pPr>
            <a:r>
              <a:rPr lang="en-US" sz="3024" spc="-117">
                <a:solidFill>
                  <a:srgbClr val="0B5304"/>
                </a:solidFill>
                <a:latin typeface="Open Sauce"/>
                <a:ea typeface="Open Sauce"/>
                <a:cs typeface="Open Sauce"/>
                <a:sym typeface="Open Sauce"/>
              </a:rPr>
              <a:t>Ensure consistent naming conventions (e.g., underscores vs. spaces)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DAGdsVJBlXw</dc:identifier>
  <dcterms:modified xsi:type="dcterms:W3CDTF">2011-08-01T06:04:30Z</dcterms:modified>
  <cp:revision>1</cp:revision>
  <dc:title>Green Gradient Agriculture Report Presentation</dc:title>
</cp:coreProperties>
</file>